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36"/>
  </p:notesMasterIdLst>
  <p:handoutMasterIdLst>
    <p:handoutMasterId r:id="rId37"/>
  </p:handoutMasterIdLst>
  <p:sldIdLst>
    <p:sldId id="258" r:id="rId3"/>
    <p:sldId id="269" r:id="rId4"/>
    <p:sldId id="259" r:id="rId5"/>
    <p:sldId id="261" r:id="rId6"/>
    <p:sldId id="273" r:id="rId7"/>
    <p:sldId id="274" r:id="rId8"/>
    <p:sldId id="270" r:id="rId9"/>
    <p:sldId id="275" r:id="rId10"/>
    <p:sldId id="276" r:id="rId11"/>
    <p:sldId id="271" r:id="rId12"/>
    <p:sldId id="272" r:id="rId13"/>
    <p:sldId id="277" r:id="rId14"/>
    <p:sldId id="278" r:id="rId15"/>
    <p:sldId id="262" r:id="rId16"/>
    <p:sldId id="280" r:id="rId17"/>
    <p:sldId id="281" r:id="rId18"/>
    <p:sldId id="282" r:id="rId19"/>
    <p:sldId id="283" r:id="rId20"/>
    <p:sldId id="284" r:id="rId21"/>
    <p:sldId id="279" r:id="rId22"/>
    <p:sldId id="263" r:id="rId23"/>
    <p:sldId id="285" r:id="rId24"/>
    <p:sldId id="264" r:id="rId25"/>
    <p:sldId id="286" r:id="rId26"/>
    <p:sldId id="287" r:id="rId27"/>
    <p:sldId id="265" r:id="rId28"/>
    <p:sldId id="288" r:id="rId29"/>
    <p:sldId id="289" r:id="rId30"/>
    <p:sldId id="290" r:id="rId31"/>
    <p:sldId id="291" r:id="rId32"/>
    <p:sldId id="292" r:id="rId33"/>
    <p:sldId id="293" r:id="rId34"/>
    <p:sldId id="294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144F"/>
    <a:srgbClr val="EC2661"/>
    <a:srgbClr val="DB235E"/>
    <a:srgbClr val="AF1B57"/>
    <a:srgbClr val="C41F5A"/>
    <a:srgbClr val="DDA841"/>
    <a:srgbClr val="FEE5BC"/>
    <a:srgbClr val="8064A2"/>
    <a:srgbClr val="6179A8"/>
    <a:srgbClr val="5EA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 autoAdjust="0"/>
    <p:restoredTop sz="87589" autoAdjust="0"/>
  </p:normalViewPr>
  <p:slideViewPr>
    <p:cSldViewPr>
      <p:cViewPr>
        <p:scale>
          <a:sx n="103" d="100"/>
          <a:sy n="103" d="100"/>
        </p:scale>
        <p:origin x="1696" y="29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5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11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0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part of code needed,</a:t>
            </a:r>
            <a:r>
              <a:rPr lang="en-US" baseline="0" dirty="0" smtClean="0"/>
              <a:t> see full sample.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10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7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rgbClr val="DDA841"/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rgbClr val="DDA841"/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sz="2000" dirty="0">
              <a:solidFill>
                <a:srgbClr val="DDA841"/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FEE5BC"/>
                </a:solidFill>
                <a:effectLst/>
              </a:rPr>
              <a:t>Creating Great Looking Android Applications Using Material Design</a:t>
            </a:r>
            <a:endParaRPr lang="en-US" sz="4000" b="1" dirty="0" smtClean="0">
              <a:solidFill>
                <a:srgbClr val="FEE5B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57" y="922344"/>
            <a:ext cx="9144000" cy="3783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Elevation and Shadows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material objects have default elevation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objects change elevation based on input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cannot pass through material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Shadows are visual cue of elevation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elevation: </a:t>
            </a:r>
            <a:r>
              <a:rPr lang="en-US" dirty="0" err="1" smtClean="0"/>
              <a:t>setCompatElevation</a:t>
            </a:r>
            <a:r>
              <a:rPr lang="en-US" dirty="0" smtClean="0"/>
              <a:t> or elevation XML attribute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Override shadow: </a:t>
            </a:r>
            <a:r>
              <a:rPr lang="en-US" dirty="0" err="1" smtClean="0"/>
              <a:t>setOutlineProvider</a:t>
            </a:r>
            <a:r>
              <a:rPr lang="en-US" dirty="0" smtClean="0"/>
              <a:t>(</a:t>
            </a:r>
            <a:r>
              <a:rPr lang="en-US" dirty="0" err="1" smtClean="0"/>
              <a:t>ViewOutlineProvider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9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808" y="2247344"/>
            <a:ext cx="3368838" cy="2395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Floating Action Button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Purpose to show form’s primary action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android.support.design.widget.FloatingActionButton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 accent color is default background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and ‘mini’ size - </a:t>
            </a:r>
            <a:r>
              <a:rPr lang="en-US" dirty="0" err="1"/>
              <a:t>fabSize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Android:src</a:t>
            </a:r>
            <a:r>
              <a:rPr lang="en-US" dirty="0"/>
              <a:t> or </a:t>
            </a:r>
            <a:r>
              <a:rPr lang="en-US" dirty="0" err="1"/>
              <a:t>setImageDrawable</a:t>
            </a:r>
            <a:r>
              <a:rPr lang="en-US" dirty="0"/>
              <a:t> to change icon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43795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Floating Action Button XML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</a:t>
            </a:r>
            <a:r>
              <a:rPr lang="en-US" sz="1800" dirty="0" err="1">
                <a:solidFill>
                  <a:srgbClr val="8A144F"/>
                </a:solidFill>
              </a:rPr>
              <a:t>android.support.design.widget.FloatingActionButton</a:t>
            </a:r>
            <a:endParaRPr lang="en-US" sz="18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8A144F"/>
                </a:solidFill>
              </a:rPr>
              <a:t>    </a:t>
            </a:r>
            <a:r>
              <a:rPr lang="de-DE" sz="1800" dirty="0" err="1">
                <a:solidFill>
                  <a:srgbClr val="8A144F"/>
                </a:solidFill>
              </a:rPr>
              <a:t>android:id</a:t>
            </a:r>
            <a:r>
              <a:rPr lang="de-DE" sz="1800" dirty="0">
                <a:solidFill>
                  <a:srgbClr val="8A144F"/>
                </a:solidFill>
              </a:rPr>
              <a:t>="@+</a:t>
            </a:r>
            <a:r>
              <a:rPr lang="de-DE" sz="1800" dirty="0" err="1">
                <a:solidFill>
                  <a:srgbClr val="8A144F"/>
                </a:solidFill>
              </a:rPr>
              <a:t>id</a:t>
            </a:r>
            <a:r>
              <a:rPr lang="de-DE" sz="1800" dirty="0">
                <a:solidFill>
                  <a:srgbClr val="8A144F"/>
                </a:solidFill>
              </a:rPr>
              <a:t>/</a:t>
            </a:r>
            <a:r>
              <a:rPr lang="de-DE" sz="1800" dirty="0" err="1">
                <a:solidFill>
                  <a:srgbClr val="8A144F"/>
                </a:solidFill>
              </a:rPr>
              <a:t>fab_add</a:t>
            </a:r>
            <a:r>
              <a:rPr lang="de-DE" sz="1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8A144F"/>
                </a:solidFill>
              </a:rPr>
              <a:t>    </a:t>
            </a:r>
            <a:r>
              <a:rPr lang="de-DE" sz="1800" dirty="0" err="1">
                <a:solidFill>
                  <a:srgbClr val="8A144F"/>
                </a:solidFill>
              </a:rPr>
              <a:t>android:layout_width</a:t>
            </a:r>
            <a:r>
              <a:rPr lang="de-DE" sz="1800" dirty="0">
                <a:solidFill>
                  <a:srgbClr val="8A144F"/>
                </a:solidFill>
              </a:rPr>
              <a:t>="</a:t>
            </a:r>
            <a:r>
              <a:rPr lang="de-DE" sz="1800" dirty="0" err="1">
                <a:solidFill>
                  <a:srgbClr val="8A144F"/>
                </a:solidFill>
              </a:rPr>
              <a:t>wrap_content</a:t>
            </a:r>
            <a:r>
              <a:rPr lang="de-DE" sz="1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8A144F"/>
                </a:solidFill>
              </a:rPr>
              <a:t>    </a:t>
            </a:r>
            <a:r>
              <a:rPr lang="de-DE" sz="1800" dirty="0" err="1">
                <a:solidFill>
                  <a:srgbClr val="8A144F"/>
                </a:solidFill>
              </a:rPr>
              <a:t>android:layout_height</a:t>
            </a:r>
            <a:r>
              <a:rPr lang="de-DE" sz="1800" dirty="0">
                <a:solidFill>
                  <a:srgbClr val="8A144F"/>
                </a:solidFill>
              </a:rPr>
              <a:t>="</a:t>
            </a:r>
            <a:r>
              <a:rPr lang="de-DE" sz="1800" dirty="0" err="1">
                <a:solidFill>
                  <a:srgbClr val="8A144F"/>
                </a:solidFill>
              </a:rPr>
              <a:t>wrap_content</a:t>
            </a:r>
            <a:r>
              <a:rPr lang="de-DE" sz="1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8A144F"/>
                </a:solidFill>
              </a:rPr>
              <a:t>    </a:t>
            </a:r>
            <a:r>
              <a:rPr lang="de-DE" sz="1800" dirty="0" err="1">
                <a:solidFill>
                  <a:srgbClr val="8A144F"/>
                </a:solidFill>
              </a:rPr>
              <a:t>android:layout_alignParentBottom</a:t>
            </a:r>
            <a:r>
              <a:rPr lang="de-DE" sz="1800" dirty="0">
                <a:solidFill>
                  <a:srgbClr val="8A144F"/>
                </a:solidFill>
              </a:rPr>
              <a:t>="</a:t>
            </a:r>
            <a:r>
              <a:rPr lang="de-DE" sz="1800" dirty="0" err="1">
                <a:solidFill>
                  <a:srgbClr val="8A144F"/>
                </a:solidFill>
              </a:rPr>
              <a:t>true</a:t>
            </a:r>
            <a:r>
              <a:rPr lang="de-DE" sz="1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8A144F"/>
                </a:solidFill>
              </a:rPr>
              <a:t>    </a:t>
            </a:r>
            <a:r>
              <a:rPr lang="de-DE" sz="1800" dirty="0" err="1">
                <a:solidFill>
                  <a:srgbClr val="8A144F"/>
                </a:solidFill>
              </a:rPr>
              <a:t>android:layout_alignParentEnd</a:t>
            </a:r>
            <a:r>
              <a:rPr lang="de-DE" sz="1800" dirty="0">
                <a:solidFill>
                  <a:srgbClr val="8A144F"/>
                </a:solidFill>
              </a:rPr>
              <a:t>="</a:t>
            </a:r>
            <a:r>
              <a:rPr lang="de-DE" sz="1800" dirty="0" err="1">
                <a:solidFill>
                  <a:srgbClr val="8A144F"/>
                </a:solidFill>
              </a:rPr>
              <a:t>true</a:t>
            </a:r>
            <a:r>
              <a:rPr lang="de-DE" sz="1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8A144F"/>
                </a:solidFill>
              </a:rPr>
              <a:t>    </a:t>
            </a:r>
            <a:r>
              <a:rPr lang="de-DE" sz="1800" dirty="0" err="1">
                <a:solidFill>
                  <a:srgbClr val="8A144F"/>
                </a:solidFill>
              </a:rPr>
              <a:t>android:layout_marginBottom</a:t>
            </a:r>
            <a:r>
              <a:rPr lang="de-DE" sz="1800" dirty="0">
                <a:solidFill>
                  <a:srgbClr val="8A144F"/>
                </a:solidFill>
              </a:rPr>
              <a:t>="16dp"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8A144F"/>
                </a:solidFill>
              </a:rPr>
              <a:t>    </a:t>
            </a:r>
            <a:r>
              <a:rPr lang="de-DE" sz="1800" dirty="0" err="1">
                <a:solidFill>
                  <a:srgbClr val="8A144F"/>
                </a:solidFill>
              </a:rPr>
              <a:t>android:layout_marginRight</a:t>
            </a:r>
            <a:r>
              <a:rPr lang="de-DE" sz="1800" dirty="0">
                <a:solidFill>
                  <a:srgbClr val="8A144F"/>
                </a:solidFill>
              </a:rPr>
              <a:t>="16dp"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8A144F"/>
                </a:solidFill>
              </a:rPr>
              <a:t>    </a:t>
            </a:r>
            <a:r>
              <a:rPr lang="de-DE" sz="1800" dirty="0" err="1">
                <a:solidFill>
                  <a:srgbClr val="8A144F"/>
                </a:solidFill>
              </a:rPr>
              <a:t>android:enabled</a:t>
            </a:r>
            <a:r>
              <a:rPr lang="de-DE" sz="1800" dirty="0">
                <a:solidFill>
                  <a:srgbClr val="8A144F"/>
                </a:solidFill>
              </a:rPr>
              <a:t>="</a:t>
            </a:r>
            <a:r>
              <a:rPr lang="de-DE" sz="1800" dirty="0" err="1">
                <a:solidFill>
                  <a:srgbClr val="8A144F"/>
                </a:solidFill>
              </a:rPr>
              <a:t>true</a:t>
            </a:r>
            <a:r>
              <a:rPr lang="de-DE" sz="1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8A144F"/>
                </a:solidFill>
              </a:rPr>
              <a:t>    </a:t>
            </a:r>
            <a:r>
              <a:rPr lang="de-DE" sz="1800" dirty="0" err="1">
                <a:solidFill>
                  <a:srgbClr val="8A144F"/>
                </a:solidFill>
              </a:rPr>
              <a:t>android:src</a:t>
            </a:r>
            <a:r>
              <a:rPr lang="de-DE" sz="1800" dirty="0">
                <a:solidFill>
                  <a:srgbClr val="8A144F"/>
                </a:solidFill>
              </a:rPr>
              <a:t>="@</a:t>
            </a:r>
            <a:r>
              <a:rPr lang="de-DE" sz="1800" dirty="0" err="1">
                <a:solidFill>
                  <a:srgbClr val="8A144F"/>
                </a:solidFill>
              </a:rPr>
              <a:t>drawable</a:t>
            </a:r>
            <a:r>
              <a:rPr lang="de-DE" sz="1800" dirty="0">
                <a:solidFill>
                  <a:srgbClr val="8A144F"/>
                </a:solidFill>
              </a:rPr>
              <a:t>/ic_add_white_24dp" /&gt;</a:t>
            </a:r>
            <a:endParaRPr lang="en-US" sz="18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99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Wiring Up the FAB Click Event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OnCreate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800" dirty="0" err="1" smtClean="0">
                <a:solidFill>
                  <a:srgbClr val="8A144F"/>
                </a:solidFill>
              </a:rPr>
              <a:t>var</a:t>
            </a:r>
            <a:r>
              <a:rPr lang="en-US" sz="1800" dirty="0" smtClean="0">
                <a:solidFill>
                  <a:srgbClr val="8A144F"/>
                </a:solidFill>
              </a:rPr>
              <a:t> </a:t>
            </a:r>
            <a:r>
              <a:rPr lang="en-US" sz="1800" dirty="0">
                <a:solidFill>
                  <a:srgbClr val="8A144F"/>
                </a:solidFill>
              </a:rPr>
              <a:t>fab = </a:t>
            </a:r>
            <a:r>
              <a:rPr lang="en-US" sz="1800" dirty="0" err="1">
                <a:solidFill>
                  <a:srgbClr val="8A144F"/>
                </a:solidFill>
              </a:rPr>
              <a:t>FindViewById</a:t>
            </a:r>
            <a:r>
              <a:rPr lang="en-US" sz="1800" dirty="0">
                <a:solidFill>
                  <a:srgbClr val="8A144F"/>
                </a:solidFill>
              </a:rPr>
              <a:t>&lt;</a:t>
            </a:r>
            <a:r>
              <a:rPr lang="en-US" sz="1800" dirty="0" err="1">
                <a:solidFill>
                  <a:srgbClr val="8A144F"/>
                </a:solidFill>
              </a:rPr>
              <a:t>FloatingActionButton</a:t>
            </a:r>
            <a:r>
              <a:rPr lang="en-US" sz="1800" dirty="0">
                <a:solidFill>
                  <a:srgbClr val="8A144F"/>
                </a:solidFill>
              </a:rPr>
              <a:t>&gt;(</a:t>
            </a:r>
            <a:r>
              <a:rPr lang="en-US" sz="1800" dirty="0" err="1">
                <a:solidFill>
                  <a:srgbClr val="8A144F"/>
                </a:solidFill>
              </a:rPr>
              <a:t>Resource.Id.fab_add</a:t>
            </a:r>
            <a:r>
              <a:rPr lang="en-US" sz="18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800" dirty="0" err="1" smtClean="0">
                <a:solidFill>
                  <a:srgbClr val="8A144F"/>
                </a:solidFill>
              </a:rPr>
              <a:t>fab.Click</a:t>
            </a:r>
            <a:r>
              <a:rPr lang="en-US" sz="1800" dirty="0" smtClean="0">
                <a:solidFill>
                  <a:srgbClr val="8A144F"/>
                </a:solidFill>
              </a:rPr>
              <a:t> </a:t>
            </a:r>
            <a:r>
              <a:rPr lang="en-US" sz="1800" dirty="0">
                <a:solidFill>
                  <a:srgbClr val="8A144F"/>
                </a:solidFill>
              </a:rPr>
              <a:t>+= </a:t>
            </a:r>
            <a:r>
              <a:rPr lang="en-US" sz="1800" dirty="0" err="1">
                <a:solidFill>
                  <a:srgbClr val="8A144F"/>
                </a:solidFill>
              </a:rPr>
              <a:t>fab_click</a:t>
            </a:r>
            <a:r>
              <a:rPr lang="en-US" sz="1800" dirty="0" smtClean="0">
                <a:solidFill>
                  <a:srgbClr val="8A144F"/>
                </a:solidFill>
              </a:rPr>
              <a:t>;</a:t>
            </a:r>
          </a:p>
          <a:p>
            <a:r>
              <a:rPr lang="en-US" dirty="0" smtClean="0"/>
              <a:t>Event: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8A144F"/>
                </a:solidFill>
              </a:rPr>
              <a:t>private </a:t>
            </a:r>
            <a:r>
              <a:rPr lang="en-US" sz="1800" dirty="0">
                <a:solidFill>
                  <a:srgbClr val="8A144F"/>
                </a:solidFill>
              </a:rPr>
              <a:t>void </a:t>
            </a:r>
            <a:r>
              <a:rPr lang="en-US" sz="1800" dirty="0" err="1">
                <a:solidFill>
                  <a:srgbClr val="8A144F"/>
                </a:solidFill>
              </a:rPr>
              <a:t>fab_click</a:t>
            </a:r>
            <a:r>
              <a:rPr lang="en-US" sz="1800" dirty="0">
                <a:solidFill>
                  <a:srgbClr val="8A144F"/>
                </a:solidFill>
              </a:rPr>
              <a:t>(object sender, </a:t>
            </a:r>
            <a:r>
              <a:rPr lang="en-US" sz="1800" dirty="0" err="1">
                <a:solidFill>
                  <a:srgbClr val="8A144F"/>
                </a:solidFill>
              </a:rPr>
              <a:t>EventArgs</a:t>
            </a:r>
            <a:r>
              <a:rPr lang="en-US" sz="1800" dirty="0">
                <a:solidFill>
                  <a:srgbClr val="8A144F"/>
                </a:solidFill>
              </a:rPr>
              <a:t> e)</a:t>
            </a:r>
          </a:p>
          <a:p>
            <a:pPr marL="0" indent="0">
              <a:buNone/>
            </a:pPr>
            <a:r>
              <a:rPr lang="de-DE" sz="1800" dirty="0" smtClean="0">
                <a:solidFill>
                  <a:srgbClr val="8A144F"/>
                </a:solidFill>
              </a:rPr>
              <a:t>{</a:t>
            </a:r>
            <a:endParaRPr lang="de-DE" sz="18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rgbClr val="8A144F"/>
                </a:solidFill>
              </a:rPr>
              <a:t>    </a:t>
            </a:r>
            <a:r>
              <a:rPr lang="de-DE" sz="1800" dirty="0" err="1" smtClean="0">
                <a:solidFill>
                  <a:srgbClr val="8A144F"/>
                </a:solidFill>
              </a:rPr>
              <a:t>var</a:t>
            </a:r>
            <a:r>
              <a:rPr lang="de-DE" sz="1800" dirty="0" smtClean="0">
                <a:solidFill>
                  <a:srgbClr val="8A144F"/>
                </a:solidFill>
              </a:rPr>
              <a:t> </a:t>
            </a:r>
            <a:r>
              <a:rPr lang="de-DE" sz="1800" dirty="0" err="1">
                <a:solidFill>
                  <a:srgbClr val="8A144F"/>
                </a:solidFill>
              </a:rPr>
              <a:t>intent</a:t>
            </a:r>
            <a:r>
              <a:rPr lang="de-DE" sz="1800" dirty="0">
                <a:solidFill>
                  <a:srgbClr val="8A144F"/>
                </a:solidFill>
              </a:rPr>
              <a:t> = </a:t>
            </a:r>
            <a:r>
              <a:rPr lang="de-DE" sz="1800" dirty="0" err="1">
                <a:solidFill>
                  <a:srgbClr val="8A144F"/>
                </a:solidFill>
              </a:rPr>
              <a:t>new</a:t>
            </a:r>
            <a:r>
              <a:rPr lang="de-DE" sz="1800" dirty="0">
                <a:solidFill>
                  <a:srgbClr val="8A144F"/>
                </a:solidFill>
              </a:rPr>
              <a:t> </a:t>
            </a:r>
            <a:r>
              <a:rPr lang="de-DE" sz="1800" dirty="0" err="1">
                <a:solidFill>
                  <a:srgbClr val="8A144F"/>
                </a:solidFill>
              </a:rPr>
              <a:t>Intent</a:t>
            </a:r>
            <a:r>
              <a:rPr lang="de-DE" sz="1800" dirty="0">
                <a:solidFill>
                  <a:srgbClr val="8A144F"/>
                </a:solidFill>
              </a:rPr>
              <a:t>(</a:t>
            </a:r>
            <a:r>
              <a:rPr lang="de-DE" sz="1800" dirty="0" err="1">
                <a:solidFill>
                  <a:srgbClr val="8A144F"/>
                </a:solidFill>
              </a:rPr>
              <a:t>this</a:t>
            </a:r>
            <a:r>
              <a:rPr lang="de-DE" sz="1800" dirty="0">
                <a:solidFill>
                  <a:srgbClr val="8A144F"/>
                </a:solidFill>
              </a:rPr>
              <a:t>, </a:t>
            </a:r>
            <a:r>
              <a:rPr lang="de-DE" sz="1800" dirty="0" err="1">
                <a:solidFill>
                  <a:srgbClr val="8A144F"/>
                </a:solidFill>
              </a:rPr>
              <a:t>typeof</a:t>
            </a:r>
            <a:r>
              <a:rPr lang="de-DE" sz="1800" dirty="0">
                <a:solidFill>
                  <a:srgbClr val="8A144F"/>
                </a:solidFill>
              </a:rPr>
              <a:t>(</a:t>
            </a:r>
            <a:r>
              <a:rPr lang="de-DE" sz="1800" dirty="0" err="1">
                <a:solidFill>
                  <a:srgbClr val="8A144F"/>
                </a:solidFill>
              </a:rPr>
              <a:t>NewPollActivity</a:t>
            </a:r>
            <a:r>
              <a:rPr lang="de-DE" sz="1800" dirty="0">
                <a:solidFill>
                  <a:srgbClr val="8A144F"/>
                </a:solidFill>
              </a:rPr>
              <a:t>));</a:t>
            </a:r>
          </a:p>
          <a:p>
            <a:pPr marL="0" indent="0">
              <a:buNone/>
            </a:pPr>
            <a:r>
              <a:rPr lang="de-DE" sz="1800" dirty="0" smtClean="0">
                <a:solidFill>
                  <a:srgbClr val="8A144F"/>
                </a:solidFill>
              </a:rPr>
              <a:t>    </a:t>
            </a:r>
            <a:r>
              <a:rPr lang="de-DE" sz="1800" dirty="0" err="1" smtClean="0">
                <a:solidFill>
                  <a:srgbClr val="8A144F"/>
                </a:solidFill>
              </a:rPr>
              <a:t>ActivityCompat.StartActivity</a:t>
            </a:r>
            <a:r>
              <a:rPr lang="de-DE" sz="1800" dirty="0" smtClean="0">
                <a:solidFill>
                  <a:srgbClr val="8A144F"/>
                </a:solidFill>
              </a:rPr>
              <a:t>(</a:t>
            </a:r>
            <a:r>
              <a:rPr lang="de-DE" sz="1800" dirty="0" err="1" smtClean="0">
                <a:solidFill>
                  <a:srgbClr val="8A144F"/>
                </a:solidFill>
              </a:rPr>
              <a:t>this</a:t>
            </a:r>
            <a:r>
              <a:rPr lang="de-DE" sz="1800" dirty="0">
                <a:solidFill>
                  <a:srgbClr val="8A144F"/>
                </a:solidFill>
              </a:rPr>
              <a:t>, </a:t>
            </a:r>
            <a:r>
              <a:rPr lang="de-DE" sz="1800" dirty="0" err="1">
                <a:solidFill>
                  <a:srgbClr val="8A144F"/>
                </a:solidFill>
              </a:rPr>
              <a:t>intent</a:t>
            </a:r>
            <a:r>
              <a:rPr lang="de-DE" sz="1800" dirty="0">
                <a:solidFill>
                  <a:srgbClr val="8A144F"/>
                </a:solidFill>
              </a:rPr>
              <a:t>, null);</a:t>
            </a:r>
          </a:p>
          <a:p>
            <a:pPr marL="0" indent="0">
              <a:buNone/>
            </a:pPr>
            <a:r>
              <a:rPr lang="de-DE" sz="1800" dirty="0" smtClean="0">
                <a:solidFill>
                  <a:srgbClr val="8A144F"/>
                </a:solidFill>
              </a:rPr>
              <a:t>}</a:t>
            </a:r>
            <a:endParaRPr lang="en-US" sz="18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07" y="252303"/>
            <a:ext cx="9144000" cy="4858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Recycler View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8458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instead of </a:t>
            </a:r>
            <a:r>
              <a:rPr lang="en-US" dirty="0" err="1" smtClean="0"/>
              <a:t>ListView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8458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Handles vertical and horizontal scrolling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8458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Follows View Holder Pattern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android.support.v7.widget.RecyclerView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Need: </a:t>
            </a:r>
            <a:r>
              <a:rPr lang="en-US" dirty="0" err="1" smtClean="0"/>
              <a:t>LayoutManager</a:t>
            </a:r>
            <a:r>
              <a:rPr lang="en-US" dirty="0" smtClean="0"/>
              <a:t>, </a:t>
            </a:r>
            <a:r>
              <a:rPr lang="en-US" dirty="0" err="1" smtClean="0"/>
              <a:t>ViewHolder</a:t>
            </a:r>
            <a:r>
              <a:rPr lang="en-US" dirty="0" smtClean="0"/>
              <a:t>, adapter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504D"/>
                </a:solidFill>
              </a:rPr>
              <a:t>RecyclerView</a:t>
            </a:r>
            <a:r>
              <a:rPr lang="en-US" b="1" dirty="0" smtClean="0">
                <a:solidFill>
                  <a:srgbClr val="C0504D"/>
                </a:solidFill>
              </a:rPr>
              <a:t> XML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 smtClean="0">
                <a:solidFill>
                  <a:srgbClr val="8A144F"/>
                </a:solidFill>
              </a:rPr>
              <a:t>&lt;</a:t>
            </a:r>
            <a:r>
              <a:rPr lang="en-US" sz="2700" dirty="0">
                <a:solidFill>
                  <a:srgbClr val="8A144F"/>
                </a:solidFill>
              </a:rPr>
              <a:t>android.support.v7.widget.RecyclerView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8A144F"/>
                </a:solidFill>
              </a:rPr>
              <a:t>    </a:t>
            </a:r>
            <a:r>
              <a:rPr lang="en-US" sz="2700" dirty="0" err="1" smtClean="0">
                <a:solidFill>
                  <a:srgbClr val="8A144F"/>
                </a:solidFill>
              </a:rPr>
              <a:t>android:layout_width</a:t>
            </a:r>
            <a:r>
              <a:rPr lang="en-US" sz="2700" dirty="0">
                <a:solidFill>
                  <a:srgbClr val="8A144F"/>
                </a:solidFill>
              </a:rPr>
              <a:t>="</a:t>
            </a:r>
            <a:r>
              <a:rPr lang="en-US" sz="2700" dirty="0" err="1">
                <a:solidFill>
                  <a:srgbClr val="8A144F"/>
                </a:solidFill>
              </a:rPr>
              <a:t>match_parent</a:t>
            </a:r>
            <a:r>
              <a:rPr lang="en-US" sz="27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8A144F"/>
                </a:solidFill>
              </a:rPr>
              <a:t>    </a:t>
            </a:r>
            <a:r>
              <a:rPr lang="en-US" sz="2700" dirty="0" err="1" smtClean="0">
                <a:solidFill>
                  <a:srgbClr val="8A144F"/>
                </a:solidFill>
              </a:rPr>
              <a:t>android:layout_height</a:t>
            </a:r>
            <a:r>
              <a:rPr lang="en-US" sz="2700" dirty="0">
                <a:solidFill>
                  <a:srgbClr val="8A144F"/>
                </a:solidFill>
              </a:rPr>
              <a:t>="</a:t>
            </a:r>
            <a:r>
              <a:rPr lang="en-US" sz="2700" dirty="0" err="1">
                <a:solidFill>
                  <a:srgbClr val="8A144F"/>
                </a:solidFill>
              </a:rPr>
              <a:t>match_parent</a:t>
            </a:r>
            <a:r>
              <a:rPr lang="en-US" sz="27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8A144F"/>
                </a:solidFill>
              </a:rPr>
              <a:t>    </a:t>
            </a:r>
            <a:r>
              <a:rPr lang="en-US" sz="2700" dirty="0" err="1" smtClean="0">
                <a:solidFill>
                  <a:srgbClr val="8A144F"/>
                </a:solidFill>
              </a:rPr>
              <a:t>android:id</a:t>
            </a:r>
            <a:r>
              <a:rPr lang="en-US" sz="2700" dirty="0">
                <a:solidFill>
                  <a:srgbClr val="8A144F"/>
                </a:solidFill>
              </a:rPr>
              <a:t>="@+</a:t>
            </a:r>
            <a:r>
              <a:rPr lang="en-US" sz="2700" dirty="0" smtClean="0">
                <a:solidFill>
                  <a:srgbClr val="8A144F"/>
                </a:solidFill>
              </a:rPr>
              <a:t>id/</a:t>
            </a:r>
            <a:r>
              <a:rPr lang="en-US" sz="2700" dirty="0" err="1" smtClean="0">
                <a:solidFill>
                  <a:srgbClr val="8A144F"/>
                </a:solidFill>
              </a:rPr>
              <a:t>poll_list</a:t>
            </a:r>
            <a:r>
              <a:rPr lang="en-US" sz="2700" dirty="0" smtClean="0">
                <a:solidFill>
                  <a:srgbClr val="8A144F"/>
                </a:solidFill>
              </a:rPr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196095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Creating a View Holder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public class </a:t>
            </a:r>
            <a:r>
              <a:rPr lang="en-US" sz="1400" dirty="0" err="1">
                <a:solidFill>
                  <a:srgbClr val="8A144F"/>
                </a:solidFill>
              </a:rPr>
              <a:t>PollItemViewHolder</a:t>
            </a:r>
            <a:r>
              <a:rPr lang="en-US" sz="1400" dirty="0">
                <a:solidFill>
                  <a:srgbClr val="8A144F"/>
                </a:solidFill>
              </a:rPr>
              <a:t> : </a:t>
            </a:r>
            <a:r>
              <a:rPr lang="en-US" sz="1400" dirty="0" err="1">
                <a:solidFill>
                  <a:srgbClr val="8A144F"/>
                </a:solidFill>
              </a:rPr>
              <a:t>RecyclerView.ViewHolder</a:t>
            </a: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ImageView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PollImage</a:t>
            </a:r>
            <a:r>
              <a:rPr lang="de-DE" sz="1400" dirty="0">
                <a:solidFill>
                  <a:srgbClr val="8A144F"/>
                </a:solidFill>
              </a:rPr>
              <a:t> { </a:t>
            </a:r>
            <a:r>
              <a:rPr lang="de-DE" sz="1400" dirty="0" err="1">
                <a:solidFill>
                  <a:srgbClr val="8A144F"/>
                </a:solidFill>
              </a:rPr>
              <a:t>get</a:t>
            </a:r>
            <a:r>
              <a:rPr lang="de-DE" sz="1400" dirty="0">
                <a:solidFill>
                  <a:srgbClr val="8A144F"/>
                </a:solidFill>
              </a:rPr>
              <a:t>; private </a:t>
            </a:r>
            <a:r>
              <a:rPr lang="de-DE" sz="1400" dirty="0" err="1">
                <a:solidFill>
                  <a:srgbClr val="8A144F"/>
                </a:solidFill>
              </a:rPr>
              <a:t>set</a:t>
            </a:r>
            <a:r>
              <a:rPr lang="de-DE" sz="1400" dirty="0">
                <a:solidFill>
                  <a:srgbClr val="8A144F"/>
                </a:solidFill>
              </a:rPr>
              <a:t>; }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PollDescription</a:t>
            </a:r>
            <a:r>
              <a:rPr lang="de-DE" sz="1400" dirty="0">
                <a:solidFill>
                  <a:srgbClr val="8A144F"/>
                </a:solidFill>
              </a:rPr>
              <a:t> { </a:t>
            </a:r>
            <a:r>
              <a:rPr lang="de-DE" sz="1400" dirty="0" err="1">
                <a:solidFill>
                  <a:srgbClr val="8A144F"/>
                </a:solidFill>
              </a:rPr>
              <a:t>get</a:t>
            </a:r>
            <a:r>
              <a:rPr lang="de-DE" sz="1400" dirty="0">
                <a:solidFill>
                  <a:srgbClr val="8A144F"/>
                </a:solidFill>
              </a:rPr>
              <a:t>; private </a:t>
            </a:r>
            <a:r>
              <a:rPr lang="de-DE" sz="1400" dirty="0" err="1">
                <a:solidFill>
                  <a:srgbClr val="8A144F"/>
                </a:solidFill>
              </a:rPr>
              <a:t>set</a:t>
            </a:r>
            <a:r>
              <a:rPr lang="de-DE" sz="1400" dirty="0">
                <a:solidFill>
                  <a:srgbClr val="8A144F"/>
                </a:solidFill>
              </a:rPr>
              <a:t>; }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PollVoteCount</a:t>
            </a:r>
            <a:r>
              <a:rPr lang="de-DE" sz="1400" dirty="0">
                <a:solidFill>
                  <a:srgbClr val="8A144F"/>
                </a:solidFill>
              </a:rPr>
              <a:t> { </a:t>
            </a:r>
            <a:r>
              <a:rPr lang="de-DE" sz="1400" dirty="0" err="1">
                <a:solidFill>
                  <a:srgbClr val="8A144F"/>
                </a:solidFill>
              </a:rPr>
              <a:t>get</a:t>
            </a:r>
            <a:r>
              <a:rPr lang="de-DE" sz="1400" dirty="0">
                <a:solidFill>
                  <a:srgbClr val="8A144F"/>
                </a:solidFill>
              </a:rPr>
              <a:t>; private </a:t>
            </a:r>
            <a:r>
              <a:rPr lang="de-DE" sz="1400" dirty="0" err="1">
                <a:solidFill>
                  <a:srgbClr val="8A144F"/>
                </a:solidFill>
              </a:rPr>
              <a:t>set</a:t>
            </a:r>
            <a:r>
              <a:rPr lang="de-DE" sz="1400" dirty="0">
                <a:solidFill>
                  <a:srgbClr val="8A144F"/>
                </a:solidFill>
              </a:rPr>
              <a:t>; }</a:t>
            </a:r>
          </a:p>
          <a:p>
            <a:pPr marL="0" indent="0">
              <a:buNone/>
            </a:pPr>
            <a:endParaRPr lang="de-DE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PollItemViewHolder</a:t>
            </a:r>
            <a:r>
              <a:rPr lang="de-DE" sz="1400" dirty="0">
                <a:solidFill>
                  <a:srgbClr val="8A144F"/>
                </a:solidFill>
              </a:rPr>
              <a:t>(View 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) : </a:t>
            </a:r>
            <a:r>
              <a:rPr lang="de-DE" sz="1400" dirty="0" err="1">
                <a:solidFill>
                  <a:srgbClr val="8A144F"/>
                </a:solidFill>
              </a:rPr>
              <a:t>base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// </a:t>
            </a:r>
            <a:r>
              <a:rPr lang="de-DE" sz="1400" dirty="0" err="1">
                <a:solidFill>
                  <a:srgbClr val="8A144F"/>
                </a:solidFill>
              </a:rPr>
              <a:t>Locate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and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cache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references</a:t>
            </a:r>
            <a:r>
              <a:rPr lang="de-DE" sz="1400" dirty="0">
                <a:solidFill>
                  <a:srgbClr val="8A144F"/>
                </a:solidFill>
              </a:rPr>
              <a:t>: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PollImage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itemView.FindViewById</a:t>
            </a:r>
            <a:r>
              <a:rPr lang="de-DE" sz="1400" dirty="0">
                <a:solidFill>
                  <a:srgbClr val="8A144F"/>
                </a:solidFill>
              </a:rPr>
              <a:t>&lt;</a:t>
            </a:r>
            <a:r>
              <a:rPr lang="de-DE" sz="1400" dirty="0" err="1">
                <a:solidFill>
                  <a:srgbClr val="8A144F"/>
                </a:solidFill>
              </a:rPr>
              <a:t>ImageView</a:t>
            </a:r>
            <a:r>
              <a:rPr lang="de-DE" sz="1400" dirty="0">
                <a:solidFill>
                  <a:srgbClr val="8A144F"/>
                </a:solidFill>
              </a:rPr>
              <a:t>&gt;(</a:t>
            </a:r>
            <a:r>
              <a:rPr lang="de-DE" sz="1400" dirty="0" err="1">
                <a:solidFill>
                  <a:srgbClr val="8A144F"/>
                </a:solidFill>
              </a:rPr>
              <a:t>Resource.Id.poll_image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PollDescription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itemView.FindViewById</a:t>
            </a:r>
            <a:r>
              <a:rPr lang="de-DE" sz="1400" dirty="0">
                <a:solidFill>
                  <a:srgbClr val="8A144F"/>
                </a:solidFill>
              </a:rPr>
              <a:t>&lt;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&gt;(</a:t>
            </a:r>
            <a:r>
              <a:rPr lang="de-DE" sz="1400" dirty="0" err="1">
                <a:solidFill>
                  <a:srgbClr val="8A144F"/>
                </a:solidFill>
              </a:rPr>
              <a:t>Resource.Id.poll_description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PollVoteCount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itemView.FindViewById</a:t>
            </a:r>
            <a:r>
              <a:rPr lang="de-DE" sz="1400" dirty="0">
                <a:solidFill>
                  <a:srgbClr val="8A144F"/>
                </a:solidFill>
              </a:rPr>
              <a:t>&lt;</a:t>
            </a:r>
            <a:r>
              <a:rPr lang="de-DE" sz="1400" dirty="0" err="1">
                <a:solidFill>
                  <a:srgbClr val="8A144F"/>
                </a:solidFill>
              </a:rPr>
              <a:t>TextView</a:t>
            </a:r>
            <a:r>
              <a:rPr lang="de-DE" sz="1400" dirty="0">
                <a:solidFill>
                  <a:srgbClr val="8A144F"/>
                </a:solidFill>
              </a:rPr>
              <a:t>&gt;(</a:t>
            </a:r>
            <a:r>
              <a:rPr lang="de-DE" sz="1400" dirty="0" err="1">
                <a:solidFill>
                  <a:srgbClr val="8A144F"/>
                </a:solidFill>
              </a:rPr>
              <a:t>Resource.Id.poll_votes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}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}</a:t>
            </a:r>
            <a:endParaRPr lang="en-US" sz="14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Creating a Layout Manger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71750"/>
            <a:ext cx="8229600" cy="2022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var</a:t>
            </a:r>
            <a:r>
              <a:rPr lang="en-US" sz="1800" dirty="0">
                <a:solidFill>
                  <a:srgbClr val="8A144F"/>
                </a:solidFill>
              </a:rPr>
              <a:t> </a:t>
            </a:r>
            <a:r>
              <a:rPr lang="en-US" sz="1800" dirty="0" err="1">
                <a:solidFill>
                  <a:srgbClr val="8A144F"/>
                </a:solidFill>
              </a:rPr>
              <a:t>recyclerView</a:t>
            </a:r>
            <a:r>
              <a:rPr lang="en-US" sz="1800" dirty="0">
                <a:solidFill>
                  <a:srgbClr val="8A144F"/>
                </a:solidFill>
              </a:rPr>
              <a:t> = </a:t>
            </a:r>
            <a:r>
              <a:rPr lang="en-US" sz="1800" dirty="0" err="1">
                <a:solidFill>
                  <a:srgbClr val="8A144F"/>
                </a:solidFill>
              </a:rPr>
              <a:t>FindViewById</a:t>
            </a:r>
            <a:r>
              <a:rPr lang="en-US" sz="1800" dirty="0">
                <a:solidFill>
                  <a:srgbClr val="8A144F"/>
                </a:solidFill>
              </a:rPr>
              <a:t>&lt;</a:t>
            </a:r>
            <a:r>
              <a:rPr lang="en-US" sz="1800" dirty="0" err="1">
                <a:solidFill>
                  <a:srgbClr val="8A144F"/>
                </a:solidFill>
              </a:rPr>
              <a:t>RecyclerView</a:t>
            </a:r>
            <a:r>
              <a:rPr lang="en-US" sz="1800" dirty="0">
                <a:solidFill>
                  <a:srgbClr val="8A144F"/>
                </a:solidFill>
              </a:rPr>
              <a:t>&gt;(</a:t>
            </a:r>
            <a:r>
              <a:rPr lang="en-US" sz="1800" dirty="0" err="1">
                <a:solidFill>
                  <a:srgbClr val="8A144F"/>
                </a:solidFill>
              </a:rPr>
              <a:t>Resource.Id.poll_list</a:t>
            </a:r>
            <a:r>
              <a:rPr lang="en-US" sz="18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var</a:t>
            </a:r>
            <a:r>
              <a:rPr lang="en-US" sz="1800" dirty="0">
                <a:solidFill>
                  <a:srgbClr val="8A144F"/>
                </a:solidFill>
              </a:rPr>
              <a:t> </a:t>
            </a:r>
            <a:r>
              <a:rPr lang="en-US" sz="1800" dirty="0" err="1">
                <a:solidFill>
                  <a:srgbClr val="8A144F"/>
                </a:solidFill>
              </a:rPr>
              <a:t>layoutManager</a:t>
            </a:r>
            <a:r>
              <a:rPr lang="en-US" sz="1800" dirty="0">
                <a:solidFill>
                  <a:srgbClr val="8A144F"/>
                </a:solidFill>
              </a:rPr>
              <a:t> = new </a:t>
            </a:r>
            <a:r>
              <a:rPr lang="en-US" sz="1800" dirty="0" err="1">
                <a:solidFill>
                  <a:srgbClr val="8A144F"/>
                </a:solidFill>
              </a:rPr>
              <a:t>LinearLayoutManager</a:t>
            </a:r>
            <a:r>
              <a:rPr lang="en-US" sz="1800" dirty="0">
                <a:solidFill>
                  <a:srgbClr val="8A144F"/>
                </a:solidFill>
              </a:rPr>
              <a:t>(this);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layoutManager.Orientation</a:t>
            </a:r>
            <a:r>
              <a:rPr lang="en-US" sz="1800" dirty="0">
                <a:solidFill>
                  <a:srgbClr val="8A144F"/>
                </a:solidFill>
              </a:rPr>
              <a:t> = </a:t>
            </a:r>
            <a:r>
              <a:rPr lang="en-US" sz="1800" dirty="0" err="1">
                <a:solidFill>
                  <a:srgbClr val="8A144F"/>
                </a:solidFill>
              </a:rPr>
              <a:t>LinearLayoutManager.Vertical</a:t>
            </a:r>
            <a:r>
              <a:rPr lang="en-US" sz="1800" dirty="0">
                <a:solidFill>
                  <a:srgbClr val="8A144F"/>
                </a:solidFill>
              </a:rPr>
              <a:t>;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8A144F"/>
                </a:solidFill>
              </a:rPr>
              <a:t>recyclerView.SetLayoutManager</a:t>
            </a:r>
            <a:r>
              <a:rPr lang="en-US" sz="1800" dirty="0">
                <a:solidFill>
                  <a:srgbClr val="8A144F"/>
                </a:solidFill>
              </a:rPr>
              <a:t>(</a:t>
            </a:r>
            <a:r>
              <a:rPr lang="en-US" sz="1800" dirty="0" err="1">
                <a:solidFill>
                  <a:srgbClr val="8A144F"/>
                </a:solidFill>
              </a:rPr>
              <a:t>layoutManager</a:t>
            </a:r>
            <a:r>
              <a:rPr lang="en-US" sz="1800" dirty="0">
                <a:solidFill>
                  <a:srgbClr val="8A144F"/>
                </a:solidFill>
              </a:rPr>
              <a:t>);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15138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LinearLayoutManager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8133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GridLayoutManager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0" y="111513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StaggeredGridLayoutManager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178133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Custom: extend </a:t>
            </a:r>
            <a:r>
              <a:rPr lang="en-US" dirty="0" err="1"/>
              <a:t>RecyclerView.LayoutManager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5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Creating an Adapter - Partial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public class </a:t>
            </a:r>
            <a:r>
              <a:rPr lang="en-US" sz="1400" dirty="0" err="1">
                <a:solidFill>
                  <a:srgbClr val="8A144F"/>
                </a:solidFill>
              </a:rPr>
              <a:t>PollAdapter</a:t>
            </a:r>
            <a:r>
              <a:rPr lang="en-US" sz="1400" dirty="0">
                <a:solidFill>
                  <a:srgbClr val="8A144F"/>
                </a:solidFill>
              </a:rPr>
              <a:t> : </a:t>
            </a:r>
            <a:r>
              <a:rPr lang="en-US" sz="1400" dirty="0" err="1">
                <a:solidFill>
                  <a:srgbClr val="8A144F"/>
                </a:solidFill>
              </a:rPr>
              <a:t>RecyclerView.Adapter</a:t>
            </a:r>
            <a:endParaRPr lang="en-US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</a:t>
            </a:r>
            <a:r>
              <a:rPr lang="de-DE" sz="1400" dirty="0" smtClean="0">
                <a:solidFill>
                  <a:srgbClr val="8A144F"/>
                </a:solidFill>
              </a:rPr>
              <a:t>{</a:t>
            </a:r>
            <a:endParaRPr lang="de-DE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</a:t>
            </a:r>
            <a:r>
              <a:rPr lang="de-DE" sz="1400" dirty="0" err="1">
                <a:solidFill>
                  <a:srgbClr val="8A144F"/>
                </a:solidFill>
              </a:rPr>
              <a:t>public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override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RecyclerView.ViewHolder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OnCreateViewHolder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ViewGroup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parent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int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viewType</a:t>
            </a:r>
            <a:r>
              <a:rPr lang="de-DE" sz="1400" dirty="0">
                <a:solidFill>
                  <a:srgbClr val="8A144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// </a:t>
            </a:r>
            <a:r>
              <a:rPr lang="de-DE" sz="1400" dirty="0" err="1">
                <a:solidFill>
                  <a:srgbClr val="8A144F"/>
                </a:solidFill>
              </a:rPr>
              <a:t>Inflate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CardView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for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photo</a:t>
            </a:r>
            <a:r>
              <a:rPr lang="de-DE" sz="1400" dirty="0">
                <a:solidFill>
                  <a:srgbClr val="8A144F"/>
                </a:solidFill>
              </a:rPr>
              <a:t>: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View 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LayoutInflater.From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parent.Context</a:t>
            </a:r>
            <a:r>
              <a:rPr lang="de-DE" sz="1400" dirty="0">
                <a:solidFill>
                  <a:srgbClr val="8A144F"/>
                </a:solidFill>
              </a:rPr>
              <a:t>).</a:t>
            </a:r>
            <a:r>
              <a:rPr lang="de-DE" sz="1400" dirty="0" err="1">
                <a:solidFill>
                  <a:srgbClr val="8A144F"/>
                </a:solidFill>
              </a:rPr>
              <a:t>Inflate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Resource.Layout.MainRow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parent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false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de-DE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// Create a </a:t>
            </a:r>
            <a:r>
              <a:rPr lang="de-DE" sz="1400" dirty="0" err="1">
                <a:solidFill>
                  <a:srgbClr val="8A144F"/>
                </a:solidFill>
              </a:rPr>
              <a:t>ViewHolder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to</a:t>
            </a:r>
            <a:r>
              <a:rPr lang="de-DE" sz="1400" dirty="0">
                <a:solidFill>
                  <a:srgbClr val="8A144F"/>
                </a:solidFill>
              </a:rPr>
              <a:t> hold </a:t>
            </a:r>
            <a:r>
              <a:rPr lang="de-DE" sz="1400" dirty="0" err="1">
                <a:solidFill>
                  <a:srgbClr val="8A144F"/>
                </a:solidFill>
              </a:rPr>
              <a:t>view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references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inside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the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CardView</a:t>
            </a:r>
            <a:r>
              <a:rPr lang="de-DE" sz="1400" dirty="0">
                <a:solidFill>
                  <a:srgbClr val="8A144F"/>
                </a:solidFill>
              </a:rPr>
              <a:t>: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    </a:t>
            </a:r>
            <a:r>
              <a:rPr lang="de-DE" sz="1400" dirty="0" err="1">
                <a:solidFill>
                  <a:srgbClr val="8A144F"/>
                </a:solidFill>
              </a:rPr>
              <a:t>var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vh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new</a:t>
            </a:r>
            <a:r>
              <a:rPr lang="de-DE" sz="1400" dirty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PollItemViewHolder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itemView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ro-RO" sz="1400" dirty="0">
                <a:solidFill>
                  <a:srgbClr val="8A144F"/>
                </a:solidFill>
              </a:rPr>
              <a:t>            </a:t>
            </a:r>
            <a:r>
              <a:rPr lang="ro-RO" sz="1400" dirty="0" err="1">
                <a:solidFill>
                  <a:srgbClr val="8A144F"/>
                </a:solidFill>
              </a:rPr>
              <a:t>return</a:t>
            </a:r>
            <a:r>
              <a:rPr lang="ro-RO" sz="1400" dirty="0">
                <a:solidFill>
                  <a:srgbClr val="8A144F"/>
                </a:solidFill>
              </a:rPr>
              <a:t> </a:t>
            </a:r>
            <a:r>
              <a:rPr lang="ro-RO" sz="1400" dirty="0" err="1">
                <a:solidFill>
                  <a:srgbClr val="8A144F"/>
                </a:solidFill>
              </a:rPr>
              <a:t>vh</a:t>
            </a:r>
            <a:r>
              <a:rPr lang="ro-RO" sz="1400" dirty="0">
                <a:solidFill>
                  <a:srgbClr val="8A144F"/>
                </a:solidFill>
              </a:rPr>
              <a:t>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        }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8A144F"/>
                </a:solidFill>
              </a:rPr>
              <a:t>}</a:t>
            </a:r>
            <a:endParaRPr lang="en-US" sz="14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2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Putting it all Together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8A144F"/>
                </a:solidFill>
              </a:rPr>
              <a:t>var</a:t>
            </a:r>
            <a:r>
              <a:rPr lang="en-US" sz="1600" dirty="0">
                <a:solidFill>
                  <a:srgbClr val="8A144F"/>
                </a:solidFill>
              </a:rPr>
              <a:t> </a:t>
            </a:r>
            <a:r>
              <a:rPr lang="en-US" sz="1600" dirty="0" err="1">
                <a:solidFill>
                  <a:srgbClr val="8A144F"/>
                </a:solidFill>
              </a:rPr>
              <a:t>recyclerView</a:t>
            </a:r>
            <a:r>
              <a:rPr lang="en-US" sz="1600" dirty="0">
                <a:solidFill>
                  <a:srgbClr val="8A144F"/>
                </a:solidFill>
              </a:rPr>
              <a:t> = </a:t>
            </a:r>
            <a:r>
              <a:rPr lang="en-US" sz="1600" dirty="0" err="1">
                <a:solidFill>
                  <a:srgbClr val="8A144F"/>
                </a:solidFill>
              </a:rPr>
              <a:t>FindViewById</a:t>
            </a:r>
            <a:r>
              <a:rPr lang="en-US" sz="1600" dirty="0">
                <a:solidFill>
                  <a:srgbClr val="8A144F"/>
                </a:solidFill>
              </a:rPr>
              <a:t>&lt;</a:t>
            </a:r>
            <a:r>
              <a:rPr lang="en-US" sz="1600" dirty="0" err="1">
                <a:solidFill>
                  <a:srgbClr val="8A144F"/>
                </a:solidFill>
              </a:rPr>
              <a:t>RecyclerView</a:t>
            </a:r>
            <a:r>
              <a:rPr lang="en-US" sz="1600" dirty="0">
                <a:solidFill>
                  <a:srgbClr val="8A144F"/>
                </a:solidFill>
              </a:rPr>
              <a:t>&gt;(</a:t>
            </a:r>
            <a:r>
              <a:rPr lang="en-US" sz="1600" dirty="0" err="1">
                <a:solidFill>
                  <a:srgbClr val="8A144F"/>
                </a:solidFill>
              </a:rPr>
              <a:t>Resource.Id.poll_list</a:t>
            </a:r>
            <a:r>
              <a:rPr lang="en-US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8A144F"/>
                </a:solidFill>
              </a:rPr>
              <a:t>var</a:t>
            </a:r>
            <a:r>
              <a:rPr lang="en-US" sz="1600" dirty="0">
                <a:solidFill>
                  <a:srgbClr val="8A144F"/>
                </a:solidFill>
              </a:rPr>
              <a:t> </a:t>
            </a:r>
            <a:r>
              <a:rPr lang="en-US" sz="1600" dirty="0" err="1">
                <a:solidFill>
                  <a:srgbClr val="8A144F"/>
                </a:solidFill>
              </a:rPr>
              <a:t>layoutManager</a:t>
            </a:r>
            <a:r>
              <a:rPr lang="en-US" sz="1600" dirty="0">
                <a:solidFill>
                  <a:srgbClr val="8A144F"/>
                </a:solidFill>
              </a:rPr>
              <a:t> = new </a:t>
            </a:r>
            <a:r>
              <a:rPr lang="en-US" sz="1600" dirty="0" err="1">
                <a:solidFill>
                  <a:srgbClr val="8A144F"/>
                </a:solidFill>
              </a:rPr>
              <a:t>LinearLayoutManager</a:t>
            </a:r>
            <a:r>
              <a:rPr lang="en-US" sz="1600" dirty="0">
                <a:solidFill>
                  <a:srgbClr val="8A144F"/>
                </a:solidFill>
              </a:rPr>
              <a:t>(this);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8A144F"/>
                </a:solidFill>
              </a:rPr>
              <a:t>layoutManager.Orientation</a:t>
            </a:r>
            <a:r>
              <a:rPr lang="en-US" sz="1600" dirty="0">
                <a:solidFill>
                  <a:srgbClr val="8A144F"/>
                </a:solidFill>
              </a:rPr>
              <a:t> = </a:t>
            </a:r>
            <a:r>
              <a:rPr lang="en-US" sz="1600" dirty="0" err="1">
                <a:solidFill>
                  <a:srgbClr val="8A144F"/>
                </a:solidFill>
              </a:rPr>
              <a:t>LinearLayoutManager.Vertical</a:t>
            </a:r>
            <a:r>
              <a:rPr lang="en-US" sz="1600" dirty="0">
                <a:solidFill>
                  <a:srgbClr val="8A144F"/>
                </a:solidFill>
              </a:rPr>
              <a:t>; 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8A144F"/>
                </a:solidFill>
              </a:rPr>
              <a:t>recyclerView.SetLayoutManager</a:t>
            </a:r>
            <a:r>
              <a:rPr lang="en-US" sz="1600" dirty="0">
                <a:solidFill>
                  <a:srgbClr val="8A144F"/>
                </a:solidFill>
              </a:rPr>
              <a:t>(</a:t>
            </a:r>
            <a:r>
              <a:rPr lang="en-US" sz="1600" dirty="0" err="1">
                <a:solidFill>
                  <a:srgbClr val="8A144F"/>
                </a:solidFill>
              </a:rPr>
              <a:t>layoutManager</a:t>
            </a:r>
            <a:r>
              <a:rPr lang="en-US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8A144F"/>
                </a:solidFill>
              </a:rPr>
              <a:t>var</a:t>
            </a:r>
            <a:r>
              <a:rPr lang="en-US" sz="1600" dirty="0">
                <a:solidFill>
                  <a:srgbClr val="8A144F"/>
                </a:solidFill>
              </a:rPr>
              <a:t> </a:t>
            </a:r>
            <a:r>
              <a:rPr lang="en-US" sz="1600" dirty="0" err="1">
                <a:solidFill>
                  <a:srgbClr val="8A144F"/>
                </a:solidFill>
              </a:rPr>
              <a:t>pollService</a:t>
            </a:r>
            <a:r>
              <a:rPr lang="en-US" sz="1600" dirty="0">
                <a:solidFill>
                  <a:srgbClr val="8A144F"/>
                </a:solidFill>
              </a:rPr>
              <a:t> = new </a:t>
            </a:r>
            <a:r>
              <a:rPr lang="en-US" sz="1600" dirty="0" err="1">
                <a:solidFill>
                  <a:srgbClr val="8A144F"/>
                </a:solidFill>
              </a:rPr>
              <a:t>PollService</a:t>
            </a:r>
            <a:r>
              <a:rPr lang="en-US" sz="1600" dirty="0">
                <a:solidFill>
                  <a:srgbClr val="8A144F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8A144F"/>
                </a:solidFill>
              </a:rPr>
              <a:t>var</a:t>
            </a:r>
            <a:r>
              <a:rPr lang="en-US" sz="1600" dirty="0">
                <a:solidFill>
                  <a:srgbClr val="8A144F"/>
                </a:solidFill>
              </a:rPr>
              <a:t> </a:t>
            </a:r>
            <a:r>
              <a:rPr lang="en-US" sz="1600" dirty="0" err="1">
                <a:solidFill>
                  <a:srgbClr val="8A144F"/>
                </a:solidFill>
              </a:rPr>
              <a:t>pollItems</a:t>
            </a:r>
            <a:r>
              <a:rPr lang="en-US" sz="1600" dirty="0">
                <a:solidFill>
                  <a:srgbClr val="8A144F"/>
                </a:solidFill>
              </a:rPr>
              <a:t> = </a:t>
            </a:r>
            <a:r>
              <a:rPr lang="en-US" sz="1600" dirty="0" err="1">
                <a:solidFill>
                  <a:srgbClr val="8A144F"/>
                </a:solidFill>
              </a:rPr>
              <a:t>pollService.GetPolls</a:t>
            </a:r>
            <a:r>
              <a:rPr lang="en-US" sz="1600" dirty="0">
                <a:solidFill>
                  <a:srgbClr val="8A144F"/>
                </a:solidFill>
              </a:rPr>
              <a:t>();</a:t>
            </a:r>
          </a:p>
          <a:p>
            <a:pPr marL="0" indent="0">
              <a:buNone/>
            </a:pPr>
            <a:endParaRPr lang="en-US" sz="16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8A144F"/>
                </a:solidFill>
              </a:rPr>
              <a:t>var</a:t>
            </a:r>
            <a:r>
              <a:rPr lang="en-US" sz="1600" dirty="0">
                <a:solidFill>
                  <a:srgbClr val="8A144F"/>
                </a:solidFill>
              </a:rPr>
              <a:t> adapter = new </a:t>
            </a:r>
            <a:r>
              <a:rPr lang="en-US" sz="1600" dirty="0" err="1">
                <a:solidFill>
                  <a:srgbClr val="8A144F"/>
                </a:solidFill>
              </a:rPr>
              <a:t>PollAdapter</a:t>
            </a:r>
            <a:r>
              <a:rPr lang="en-US" sz="1600" dirty="0">
                <a:solidFill>
                  <a:srgbClr val="8A144F"/>
                </a:solidFill>
              </a:rPr>
              <a:t>(</a:t>
            </a:r>
            <a:r>
              <a:rPr lang="en-US" sz="1600" dirty="0" err="1">
                <a:solidFill>
                  <a:srgbClr val="8A144F"/>
                </a:solidFill>
              </a:rPr>
              <a:t>pollItems</a:t>
            </a:r>
            <a:r>
              <a:rPr lang="en-US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8A144F"/>
                </a:solidFill>
              </a:rPr>
              <a:t>recyclerView.SetAdapter</a:t>
            </a:r>
            <a:r>
              <a:rPr lang="en-US" sz="1600" dirty="0">
                <a:solidFill>
                  <a:srgbClr val="8A144F"/>
                </a:solidFill>
              </a:rPr>
              <a:t>(adapter);</a:t>
            </a:r>
          </a:p>
        </p:txBody>
      </p:sp>
    </p:spTree>
    <p:extLst>
      <p:ext uri="{BB962C8B-B14F-4D97-AF65-F5344CB8AC3E}">
        <p14:creationId xmlns:p14="http://schemas.microsoft.com/office/powerpoint/2010/main" val="93962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Why is Design Important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28" y="1154965"/>
            <a:ext cx="5234744" cy="348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0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504D"/>
                </a:solidFill>
              </a:rPr>
              <a:t>ListView</a:t>
            </a:r>
            <a:r>
              <a:rPr lang="en-US" b="1" dirty="0" smtClean="0">
                <a:solidFill>
                  <a:srgbClr val="C0504D"/>
                </a:solidFill>
              </a:rPr>
              <a:t> or </a:t>
            </a:r>
            <a:r>
              <a:rPr lang="en-US" b="1" dirty="0" err="1" smtClean="0">
                <a:solidFill>
                  <a:srgbClr val="C0504D"/>
                </a:solidFill>
              </a:rPr>
              <a:t>RecyclerView</a:t>
            </a:r>
            <a:r>
              <a:rPr lang="en-US" b="1" dirty="0" smtClean="0">
                <a:solidFill>
                  <a:srgbClr val="C0504D"/>
                </a:solidFill>
              </a:rPr>
              <a:t>?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7136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ListView</a:t>
            </a:r>
            <a:r>
              <a:rPr lang="en-US" dirty="0" smtClean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6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row level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75736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Dividers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5736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Canned simple adapters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48200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RecyclerView</a:t>
            </a:r>
            <a:r>
              <a:rPr lang="en-US" dirty="0" smtClean="0"/>
              <a:t> Advantages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6800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view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 layouts like horizontal </a:t>
            </a:r>
            <a:r>
              <a:rPr lang="en-US" dirty="0" smtClean="0"/>
              <a:t>scrolling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76800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Forces view holder pattern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76800" y="3938552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125586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474334"/>
            <a:ext cx="4905090" cy="273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Card View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Requries</a:t>
            </a:r>
            <a:r>
              <a:rPr lang="en-US" dirty="0" smtClean="0"/>
              <a:t> API 21 and JDK 1.7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Differences prior to API 21 (App </a:t>
            </a:r>
            <a:r>
              <a:rPr lang="en-US" dirty="0" err="1" smtClean="0"/>
              <a:t>Compat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Calculated shadow adds padding -</a:t>
            </a:r>
            <a:r>
              <a:rPr lang="en-US" dirty="0" err="1"/>
              <a:t>cardUseCompatPadding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4391626"/>
            <a:ext cx="56202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Intersecting child views not clipped in corners - </a:t>
            </a:r>
            <a:r>
              <a:rPr lang="en-US" dirty="0" err="1"/>
              <a:t>cardPreventCornerOverlap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1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504D"/>
                </a:solidFill>
              </a:rPr>
              <a:t>CardView</a:t>
            </a:r>
            <a:r>
              <a:rPr lang="en-US" b="1" dirty="0" smtClean="0">
                <a:solidFill>
                  <a:srgbClr val="C0504D"/>
                </a:solidFill>
              </a:rPr>
              <a:t> XML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dirty="0" smtClean="0">
                <a:solidFill>
                  <a:srgbClr val="8A144F"/>
                </a:solidFill>
              </a:rPr>
              <a:t>&lt;</a:t>
            </a:r>
            <a:r>
              <a:rPr lang="en-US" sz="3400" dirty="0">
                <a:solidFill>
                  <a:srgbClr val="8A144F"/>
                </a:solidFill>
              </a:rPr>
              <a:t>android.support.v7.widget.CardView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8A144F"/>
                </a:solidFill>
              </a:rPr>
              <a:t>    </a:t>
            </a:r>
            <a:r>
              <a:rPr lang="en-US" sz="3400" dirty="0" err="1" smtClean="0">
                <a:solidFill>
                  <a:srgbClr val="8A144F"/>
                </a:solidFill>
              </a:rPr>
              <a:t>android:layout_height</a:t>
            </a:r>
            <a:r>
              <a:rPr lang="en-US" sz="3400" dirty="0">
                <a:solidFill>
                  <a:srgbClr val="8A144F"/>
                </a:solidFill>
              </a:rPr>
              <a:t>="0dp"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8A144F"/>
                </a:solidFill>
              </a:rPr>
              <a:t>    </a:t>
            </a:r>
            <a:r>
              <a:rPr lang="en-US" sz="3400" dirty="0" err="1" smtClean="0">
                <a:solidFill>
                  <a:srgbClr val="8A144F"/>
                </a:solidFill>
              </a:rPr>
              <a:t>android:layout_width</a:t>
            </a:r>
            <a:r>
              <a:rPr lang="en-US" sz="3400" dirty="0">
                <a:solidFill>
                  <a:srgbClr val="8A144F"/>
                </a:solidFill>
              </a:rPr>
              <a:t>="0dp"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8A144F"/>
                </a:solidFill>
              </a:rPr>
              <a:t>    </a:t>
            </a:r>
            <a:r>
              <a:rPr lang="en-US" sz="3400" dirty="0" err="1" smtClean="0">
                <a:solidFill>
                  <a:srgbClr val="8A144F"/>
                </a:solidFill>
              </a:rPr>
              <a:t>app:layout_aspectRatio</a:t>
            </a:r>
            <a:r>
              <a:rPr lang="en-US" sz="3400" dirty="0" smtClean="0">
                <a:solidFill>
                  <a:srgbClr val="8A144F"/>
                </a:solidFill>
              </a:rPr>
              <a:t>="100%"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8A144F"/>
                </a:solidFill>
              </a:rPr>
              <a:t>    </a:t>
            </a:r>
            <a:r>
              <a:rPr lang="en-US" sz="3400" dirty="0" err="1" smtClean="0">
                <a:solidFill>
                  <a:srgbClr val="8A144F"/>
                </a:solidFill>
              </a:rPr>
              <a:t>app:layout_widthPercent</a:t>
            </a:r>
            <a:r>
              <a:rPr lang="en-US" sz="3400" dirty="0" smtClean="0">
                <a:solidFill>
                  <a:srgbClr val="8A144F"/>
                </a:solidFill>
              </a:rPr>
              <a:t>="100%”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8A144F"/>
                </a:solidFill>
              </a:rPr>
              <a:t>    </a:t>
            </a:r>
            <a:r>
              <a:rPr lang="en-US" sz="3400" dirty="0" err="1" smtClean="0">
                <a:solidFill>
                  <a:srgbClr val="8A144F"/>
                </a:solidFill>
              </a:rPr>
              <a:t>app:cardElevation</a:t>
            </a:r>
            <a:r>
              <a:rPr lang="en-US" sz="3400" dirty="0" smtClean="0">
                <a:solidFill>
                  <a:srgbClr val="8A144F"/>
                </a:solidFill>
              </a:rPr>
              <a:t>="2sp"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8A144F"/>
                </a:solidFill>
              </a:rPr>
              <a:t>    </a:t>
            </a:r>
            <a:r>
              <a:rPr lang="en-US" sz="3400" dirty="0" err="1" smtClean="0">
                <a:solidFill>
                  <a:srgbClr val="8A144F"/>
                </a:solidFill>
              </a:rPr>
              <a:t>app:cardUseCompatPadding</a:t>
            </a:r>
            <a:r>
              <a:rPr lang="en-US" sz="3400" dirty="0">
                <a:solidFill>
                  <a:srgbClr val="8A144F"/>
                </a:solidFill>
              </a:rPr>
              <a:t>="true" &gt;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&lt;</a:t>
            </a:r>
            <a:r>
              <a:rPr lang="de-DE" sz="3400" dirty="0" err="1">
                <a:solidFill>
                  <a:srgbClr val="8A144F"/>
                </a:solidFill>
              </a:rPr>
              <a:t>ImageView</a:t>
            </a:r>
            <a:endParaRPr lang="de-DE" sz="3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    </a:t>
            </a:r>
            <a:r>
              <a:rPr lang="de-DE" sz="3400" dirty="0" err="1" smtClean="0">
                <a:solidFill>
                  <a:srgbClr val="8A144F"/>
                </a:solidFill>
              </a:rPr>
              <a:t>android:layout_height</a:t>
            </a:r>
            <a:r>
              <a:rPr lang="de-DE" sz="3400" dirty="0">
                <a:solidFill>
                  <a:srgbClr val="8A144F"/>
                </a:solidFill>
              </a:rPr>
              <a:t>="</a:t>
            </a:r>
            <a:r>
              <a:rPr lang="de-DE" sz="3400" dirty="0" err="1">
                <a:solidFill>
                  <a:srgbClr val="8A144F"/>
                </a:solidFill>
              </a:rPr>
              <a:t>match_parent</a:t>
            </a:r>
            <a:r>
              <a:rPr lang="de-DE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    </a:t>
            </a:r>
            <a:r>
              <a:rPr lang="de-DE" sz="3400" dirty="0" err="1" smtClean="0">
                <a:solidFill>
                  <a:srgbClr val="8A144F"/>
                </a:solidFill>
              </a:rPr>
              <a:t>android:layout_width</a:t>
            </a:r>
            <a:r>
              <a:rPr lang="de-DE" sz="3400" dirty="0">
                <a:solidFill>
                  <a:srgbClr val="8A144F"/>
                </a:solidFill>
              </a:rPr>
              <a:t>="</a:t>
            </a:r>
            <a:r>
              <a:rPr lang="de-DE" sz="3400" dirty="0" err="1">
                <a:solidFill>
                  <a:srgbClr val="8A144F"/>
                </a:solidFill>
              </a:rPr>
              <a:t>match_parent</a:t>
            </a:r>
            <a:r>
              <a:rPr lang="de-DE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    </a:t>
            </a:r>
            <a:r>
              <a:rPr lang="de-DE" sz="3400" dirty="0" err="1" smtClean="0">
                <a:solidFill>
                  <a:srgbClr val="8A144F"/>
                </a:solidFill>
              </a:rPr>
              <a:t>android:id</a:t>
            </a:r>
            <a:r>
              <a:rPr lang="de-DE" sz="3400" dirty="0">
                <a:solidFill>
                  <a:srgbClr val="8A144F"/>
                </a:solidFill>
              </a:rPr>
              <a:t>="@+</a:t>
            </a:r>
            <a:r>
              <a:rPr lang="de-DE" sz="3400" dirty="0" err="1">
                <a:solidFill>
                  <a:srgbClr val="8A144F"/>
                </a:solidFill>
              </a:rPr>
              <a:t>id</a:t>
            </a:r>
            <a:r>
              <a:rPr lang="de-DE" sz="3400" dirty="0">
                <a:solidFill>
                  <a:srgbClr val="8A144F"/>
                </a:solidFill>
              </a:rPr>
              <a:t>/</a:t>
            </a:r>
            <a:r>
              <a:rPr lang="de-DE" sz="3400" dirty="0" err="1">
                <a:solidFill>
                  <a:srgbClr val="8A144F"/>
                </a:solidFill>
              </a:rPr>
              <a:t>poll_image</a:t>
            </a:r>
            <a:r>
              <a:rPr lang="de-DE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    </a:t>
            </a:r>
            <a:r>
              <a:rPr lang="de-DE" sz="3400" dirty="0" err="1" smtClean="0">
                <a:solidFill>
                  <a:srgbClr val="8A144F"/>
                </a:solidFill>
              </a:rPr>
              <a:t>android:scaleType</a:t>
            </a:r>
            <a:r>
              <a:rPr lang="de-DE" sz="3400" dirty="0">
                <a:solidFill>
                  <a:srgbClr val="8A144F"/>
                </a:solidFill>
              </a:rPr>
              <a:t>="</a:t>
            </a:r>
            <a:r>
              <a:rPr lang="de-DE" sz="3400" dirty="0" err="1">
                <a:solidFill>
                  <a:srgbClr val="8A144F"/>
                </a:solidFill>
              </a:rPr>
              <a:t>centerCrop</a:t>
            </a:r>
            <a:r>
              <a:rPr lang="de-DE" sz="3400" dirty="0">
                <a:solidFill>
                  <a:srgbClr val="8A144F"/>
                </a:solidFill>
              </a:rPr>
              <a:t>" /&gt;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&lt;/android.support.v7.widget.CardView&gt;</a:t>
            </a:r>
          </a:p>
        </p:txBody>
      </p:sp>
    </p:spTree>
    <p:extLst>
      <p:ext uri="{BB962C8B-B14F-4D97-AF65-F5344CB8AC3E}">
        <p14:creationId xmlns:p14="http://schemas.microsoft.com/office/powerpoint/2010/main" val="155813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Animations - Transitions Framework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Animates Change between one </a:t>
            </a:r>
            <a:r>
              <a:rPr lang="en-US" dirty="0"/>
              <a:t>v</a:t>
            </a:r>
            <a:r>
              <a:rPr lang="en-US" dirty="0" smtClean="0"/>
              <a:t>iew hierarchy and another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Concepts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95618"/>
            <a:ext cx="5638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Scenes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059238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compatible with classes that extend </a:t>
            </a:r>
            <a:r>
              <a:rPr lang="en-US" dirty="0" err="1" smtClean="0"/>
              <a:t>adaper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4400550"/>
            <a:ext cx="58488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Problems animating views that contain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Tying Source and Target Controls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3400" dirty="0" smtClean="0"/>
              <a:t>Source: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8A144F"/>
                </a:solidFill>
              </a:rPr>
              <a:t>&lt;</a:t>
            </a:r>
            <a:r>
              <a:rPr lang="en-US" sz="3400" dirty="0" err="1" smtClean="0">
                <a:solidFill>
                  <a:srgbClr val="8A144F"/>
                </a:solidFill>
              </a:rPr>
              <a:t>android.support.design.widget.FloatingActionButton</a:t>
            </a:r>
            <a:endParaRPr lang="en-US" sz="3400" dirty="0" smtClean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android:id</a:t>
            </a:r>
            <a:r>
              <a:rPr lang="de-DE" sz="3400" dirty="0" smtClean="0">
                <a:solidFill>
                  <a:srgbClr val="8A144F"/>
                </a:solidFill>
              </a:rPr>
              <a:t>="@+</a:t>
            </a:r>
            <a:r>
              <a:rPr lang="de-DE" sz="3400" dirty="0" err="1" smtClean="0">
                <a:solidFill>
                  <a:srgbClr val="8A144F"/>
                </a:solidFill>
              </a:rPr>
              <a:t>id</a:t>
            </a:r>
            <a:r>
              <a:rPr lang="de-DE" sz="3400" dirty="0" smtClean="0">
                <a:solidFill>
                  <a:srgbClr val="8A144F"/>
                </a:solidFill>
              </a:rPr>
              <a:t>/</a:t>
            </a:r>
            <a:r>
              <a:rPr lang="de-DE" sz="3400" dirty="0" err="1" smtClean="0">
                <a:solidFill>
                  <a:srgbClr val="8A144F"/>
                </a:solidFill>
              </a:rPr>
              <a:t>fab_add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android:layout_width</a:t>
            </a:r>
            <a:r>
              <a:rPr lang="de-DE" sz="3400" dirty="0" smtClean="0">
                <a:solidFill>
                  <a:srgbClr val="8A144F"/>
                </a:solidFill>
              </a:rPr>
              <a:t>="</a:t>
            </a:r>
            <a:r>
              <a:rPr lang="de-DE" sz="3400" dirty="0" err="1" smtClean="0">
                <a:solidFill>
                  <a:srgbClr val="8A144F"/>
                </a:solidFill>
              </a:rPr>
              <a:t>wrap_content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android:layout_height</a:t>
            </a:r>
            <a:r>
              <a:rPr lang="de-DE" sz="3400" dirty="0" smtClean="0">
                <a:solidFill>
                  <a:srgbClr val="8A144F"/>
                </a:solidFill>
              </a:rPr>
              <a:t>="</a:t>
            </a:r>
            <a:r>
              <a:rPr lang="de-DE" sz="3400" dirty="0" err="1" smtClean="0">
                <a:solidFill>
                  <a:srgbClr val="8A144F"/>
                </a:solidFill>
              </a:rPr>
              <a:t>wrap_content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android:transitionName</a:t>
            </a:r>
            <a:r>
              <a:rPr lang="de-DE" sz="3400" dirty="0" smtClean="0">
                <a:solidFill>
                  <a:srgbClr val="8A144F"/>
                </a:solidFill>
              </a:rPr>
              <a:t>="@</a:t>
            </a:r>
            <a:r>
              <a:rPr lang="de-DE" sz="3400" dirty="0" err="1" smtClean="0">
                <a:solidFill>
                  <a:srgbClr val="8A144F"/>
                </a:solidFill>
              </a:rPr>
              <a:t>string</a:t>
            </a:r>
            <a:r>
              <a:rPr lang="de-DE" sz="3400" dirty="0" smtClean="0">
                <a:solidFill>
                  <a:srgbClr val="8A144F"/>
                </a:solidFill>
              </a:rPr>
              <a:t>/</a:t>
            </a:r>
            <a:r>
              <a:rPr lang="de-DE" sz="3400" dirty="0" err="1" smtClean="0">
                <a:solidFill>
                  <a:srgbClr val="8A144F"/>
                </a:solidFill>
              </a:rPr>
              <a:t>Transition_Popup</a:t>
            </a:r>
            <a:r>
              <a:rPr lang="de-DE" sz="3400" dirty="0" smtClean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de-DE" sz="3400" dirty="0" smtClean="0">
                <a:solidFill>
                  <a:srgbClr val="8A144F"/>
                </a:solidFill>
              </a:rPr>
              <a:t>    </a:t>
            </a:r>
            <a:r>
              <a:rPr lang="de-DE" sz="3400" dirty="0" err="1" smtClean="0">
                <a:solidFill>
                  <a:srgbClr val="8A144F"/>
                </a:solidFill>
              </a:rPr>
              <a:t>android:src</a:t>
            </a:r>
            <a:r>
              <a:rPr lang="de-DE" sz="3400" dirty="0" smtClean="0">
                <a:solidFill>
                  <a:srgbClr val="8A144F"/>
                </a:solidFill>
              </a:rPr>
              <a:t>="@</a:t>
            </a:r>
            <a:r>
              <a:rPr lang="de-DE" sz="3400" dirty="0" err="1" smtClean="0">
                <a:solidFill>
                  <a:srgbClr val="8A144F"/>
                </a:solidFill>
              </a:rPr>
              <a:t>drawable</a:t>
            </a:r>
            <a:r>
              <a:rPr lang="de-DE" sz="3400" dirty="0" smtClean="0">
                <a:solidFill>
                  <a:srgbClr val="8A144F"/>
                </a:solidFill>
              </a:rPr>
              <a:t>/ic_add_white_24dp" /&gt;</a:t>
            </a:r>
          </a:p>
          <a:p>
            <a:r>
              <a:rPr lang="de-DE" sz="3600" dirty="0" smtClean="0"/>
              <a:t>Target: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&lt;</a:t>
            </a:r>
            <a:r>
              <a:rPr lang="en-US" sz="3400" dirty="0" err="1">
                <a:solidFill>
                  <a:srgbClr val="8A144F"/>
                </a:solidFill>
              </a:rPr>
              <a:t>android.support.design.widget.CoordinatorLayout</a:t>
            </a:r>
            <a:r>
              <a:rPr lang="en-US" sz="3400" dirty="0">
                <a:solidFill>
                  <a:srgbClr val="8A144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android:layout_width</a:t>
            </a:r>
            <a:r>
              <a:rPr lang="en-US" sz="3400" dirty="0">
                <a:solidFill>
                  <a:srgbClr val="8A144F"/>
                </a:solidFill>
              </a:rPr>
              <a:t>="</a:t>
            </a:r>
            <a:r>
              <a:rPr lang="en-US" sz="3400" dirty="0" err="1">
                <a:solidFill>
                  <a:srgbClr val="8A144F"/>
                </a:solidFill>
              </a:rPr>
              <a:t>match_parent</a:t>
            </a:r>
            <a:r>
              <a:rPr lang="en-US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android:layout_height</a:t>
            </a:r>
            <a:r>
              <a:rPr lang="en-US" sz="3400" dirty="0">
                <a:solidFill>
                  <a:srgbClr val="8A144F"/>
                </a:solidFill>
              </a:rPr>
              <a:t>="</a:t>
            </a:r>
            <a:r>
              <a:rPr lang="en-US" sz="3400" dirty="0" err="1">
                <a:solidFill>
                  <a:srgbClr val="8A144F"/>
                </a:solidFill>
              </a:rPr>
              <a:t>match_parent</a:t>
            </a:r>
            <a:r>
              <a:rPr lang="en-US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android:transitionName</a:t>
            </a:r>
            <a:r>
              <a:rPr lang="en-US" sz="3400" dirty="0">
                <a:solidFill>
                  <a:srgbClr val="8A144F"/>
                </a:solidFill>
              </a:rPr>
              <a:t>="@string/</a:t>
            </a:r>
            <a:r>
              <a:rPr lang="en-US" sz="3400" dirty="0" err="1">
                <a:solidFill>
                  <a:srgbClr val="8A144F"/>
                </a:solidFill>
              </a:rPr>
              <a:t>Transition_Popup</a:t>
            </a:r>
            <a:r>
              <a:rPr lang="en-US" sz="3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8A144F"/>
                </a:solidFill>
              </a:rPr>
              <a:t>    </a:t>
            </a:r>
            <a:r>
              <a:rPr lang="en-US" sz="3400" dirty="0" err="1">
                <a:solidFill>
                  <a:srgbClr val="8A144F"/>
                </a:solidFill>
              </a:rPr>
              <a:t>android:background</a:t>
            </a:r>
            <a:r>
              <a:rPr lang="en-US" sz="3400" dirty="0">
                <a:solidFill>
                  <a:srgbClr val="8A144F"/>
                </a:solidFill>
              </a:rPr>
              <a:t>="@color/</a:t>
            </a:r>
            <a:r>
              <a:rPr lang="en-US" sz="3400" dirty="0" err="1">
                <a:solidFill>
                  <a:srgbClr val="8A144F"/>
                </a:solidFill>
              </a:rPr>
              <a:t>custom_accent</a:t>
            </a:r>
            <a:r>
              <a:rPr lang="en-US" sz="3400" dirty="0">
                <a:solidFill>
                  <a:srgbClr val="8A144F"/>
                </a:solidFill>
              </a:rPr>
              <a:t>"&gt;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2419351"/>
            <a:ext cx="4740162" cy="304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3867150"/>
            <a:ext cx="4740162" cy="304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5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Making the Transition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8A144F"/>
                </a:solidFill>
              </a:rPr>
              <a:t> private void </a:t>
            </a:r>
            <a:r>
              <a:rPr lang="en-US" sz="1600" dirty="0" err="1">
                <a:solidFill>
                  <a:srgbClr val="8A144F"/>
                </a:solidFill>
              </a:rPr>
              <a:t>fab_click</a:t>
            </a:r>
            <a:r>
              <a:rPr lang="en-US" sz="1600" dirty="0">
                <a:solidFill>
                  <a:srgbClr val="8A144F"/>
                </a:solidFill>
              </a:rPr>
              <a:t>(object sender, </a:t>
            </a:r>
            <a:r>
              <a:rPr lang="en-US" sz="1600" dirty="0" err="1">
                <a:solidFill>
                  <a:srgbClr val="8A144F"/>
                </a:solidFill>
              </a:rPr>
              <a:t>EventArgs</a:t>
            </a:r>
            <a:r>
              <a:rPr lang="en-US" sz="1600" dirty="0">
                <a:solidFill>
                  <a:srgbClr val="8A144F"/>
                </a:solidFill>
              </a:rPr>
              <a:t> e)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smtClean="0">
                <a:solidFill>
                  <a:srgbClr val="8A144F"/>
                </a:solidFill>
              </a:rPr>
              <a:t>{</a:t>
            </a:r>
            <a:endParaRPr lang="de-DE" sz="16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600" dirty="0" smtClean="0">
                <a:solidFill>
                  <a:srgbClr val="8A144F"/>
                </a:solidFill>
              </a:rPr>
              <a:t>    </a:t>
            </a:r>
            <a:r>
              <a:rPr lang="de-DE" sz="1600" dirty="0" err="1" smtClean="0">
                <a:solidFill>
                  <a:srgbClr val="8A144F"/>
                </a:solidFill>
              </a:rPr>
              <a:t>var</a:t>
            </a:r>
            <a:r>
              <a:rPr lang="de-DE" sz="1600" dirty="0" smtClean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intent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new</a:t>
            </a:r>
            <a:r>
              <a:rPr lang="de-DE" sz="1600" dirty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Intent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this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typeof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NewPollActivity</a:t>
            </a:r>
            <a:r>
              <a:rPr lang="de-DE" sz="1600" dirty="0">
                <a:solidFill>
                  <a:srgbClr val="8A144F"/>
                </a:solidFill>
              </a:rPr>
              <a:t>));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8A144F"/>
                </a:solidFill>
              </a:rPr>
              <a:t>    </a:t>
            </a:r>
            <a:r>
              <a:rPr lang="de-DE" sz="1600" dirty="0" err="1" smtClean="0">
                <a:solidFill>
                  <a:srgbClr val="8A144F"/>
                </a:solidFill>
              </a:rPr>
              <a:t>var</a:t>
            </a:r>
            <a:r>
              <a:rPr lang="de-DE" sz="1600" dirty="0" smtClean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transitionName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GetString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Resource.String.Transition_Popup</a:t>
            </a:r>
            <a:r>
              <a:rPr lang="de-DE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8A144F"/>
                </a:solidFill>
              </a:rPr>
              <a:t>    </a:t>
            </a:r>
            <a:r>
              <a:rPr lang="de-DE" sz="1600" dirty="0" err="1" smtClean="0">
                <a:solidFill>
                  <a:srgbClr val="8A144F"/>
                </a:solidFill>
              </a:rPr>
              <a:t>var</a:t>
            </a:r>
            <a:r>
              <a:rPr lang="de-DE" sz="1600" dirty="0" smtClean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fab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FindViewById</a:t>
            </a:r>
            <a:r>
              <a:rPr lang="de-DE" sz="1600" dirty="0">
                <a:solidFill>
                  <a:srgbClr val="8A144F"/>
                </a:solidFill>
              </a:rPr>
              <a:t>&lt;</a:t>
            </a:r>
            <a:r>
              <a:rPr lang="de-DE" sz="1600" dirty="0" err="1">
                <a:solidFill>
                  <a:srgbClr val="8A144F"/>
                </a:solidFill>
              </a:rPr>
              <a:t>FloatingActionButton</a:t>
            </a:r>
            <a:r>
              <a:rPr lang="de-DE" sz="1600" dirty="0">
                <a:solidFill>
                  <a:srgbClr val="8A144F"/>
                </a:solidFill>
              </a:rPr>
              <a:t>&gt;(</a:t>
            </a:r>
            <a:r>
              <a:rPr lang="de-DE" sz="1600" dirty="0" err="1">
                <a:solidFill>
                  <a:srgbClr val="8A144F"/>
                </a:solidFill>
              </a:rPr>
              <a:t>Resource.Id.fab_add</a:t>
            </a:r>
            <a:r>
              <a:rPr lang="de-DE" sz="1600" dirty="0" smtClean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endParaRPr lang="de-DE" sz="16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600" dirty="0" smtClean="0">
                <a:solidFill>
                  <a:srgbClr val="8A144F"/>
                </a:solidFill>
              </a:rPr>
              <a:t>    </a:t>
            </a:r>
            <a:r>
              <a:rPr lang="de-DE" sz="1600" dirty="0" err="1" smtClean="0">
                <a:solidFill>
                  <a:srgbClr val="8A144F"/>
                </a:solidFill>
              </a:rPr>
              <a:t>var</a:t>
            </a:r>
            <a:r>
              <a:rPr lang="de-DE" sz="1600" dirty="0" smtClean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options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ActivityOptionsCompat.MakeSceneTransitionAnimation</a:t>
            </a:r>
            <a:r>
              <a:rPr lang="de-DE" sz="1600" dirty="0">
                <a:solidFill>
                  <a:srgbClr val="8A144F"/>
                </a:solidFill>
              </a:rPr>
              <a:t>(</a:t>
            </a:r>
            <a:r>
              <a:rPr lang="de-DE" sz="1600" dirty="0" err="1">
                <a:solidFill>
                  <a:srgbClr val="8A144F"/>
                </a:solidFill>
              </a:rPr>
              <a:t>this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fab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transitionName</a:t>
            </a:r>
            <a:r>
              <a:rPr lang="de-DE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8A144F"/>
                </a:solidFill>
              </a:rPr>
              <a:t>    </a:t>
            </a:r>
            <a:r>
              <a:rPr lang="de-DE" sz="1600" dirty="0" err="1" smtClean="0">
                <a:solidFill>
                  <a:srgbClr val="8A144F"/>
                </a:solidFill>
              </a:rPr>
              <a:t>var</a:t>
            </a:r>
            <a:r>
              <a:rPr lang="de-DE" sz="1600" dirty="0" smtClean="0">
                <a:solidFill>
                  <a:srgbClr val="8A144F"/>
                </a:solidFill>
              </a:rPr>
              <a:t> </a:t>
            </a:r>
            <a:r>
              <a:rPr lang="de-DE" sz="1600" dirty="0" err="1">
                <a:solidFill>
                  <a:srgbClr val="8A144F"/>
                </a:solidFill>
              </a:rPr>
              <a:t>bundle</a:t>
            </a:r>
            <a:r>
              <a:rPr lang="de-DE" sz="1600" dirty="0">
                <a:solidFill>
                  <a:srgbClr val="8A144F"/>
                </a:solidFill>
              </a:rPr>
              <a:t> = </a:t>
            </a:r>
            <a:r>
              <a:rPr lang="de-DE" sz="1600" dirty="0" err="1">
                <a:solidFill>
                  <a:srgbClr val="8A144F"/>
                </a:solidFill>
              </a:rPr>
              <a:t>options.ToBundle</a:t>
            </a:r>
            <a:r>
              <a:rPr lang="de-DE" sz="1600" dirty="0">
                <a:solidFill>
                  <a:srgbClr val="8A144F"/>
                </a:solidFill>
              </a:rPr>
              <a:t>();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8A144F"/>
                </a:solidFill>
              </a:rPr>
              <a:t>    </a:t>
            </a:r>
            <a:r>
              <a:rPr lang="de-DE" sz="1600" dirty="0" err="1" smtClean="0">
                <a:solidFill>
                  <a:srgbClr val="8A144F"/>
                </a:solidFill>
              </a:rPr>
              <a:t>ActivityCompat.StartActivity</a:t>
            </a:r>
            <a:r>
              <a:rPr lang="de-DE" sz="1600" dirty="0" smtClean="0">
                <a:solidFill>
                  <a:srgbClr val="8A144F"/>
                </a:solidFill>
              </a:rPr>
              <a:t>(</a:t>
            </a:r>
            <a:r>
              <a:rPr lang="de-DE" sz="1600" dirty="0" err="1" smtClean="0">
                <a:solidFill>
                  <a:srgbClr val="8A144F"/>
                </a:solidFill>
              </a:rPr>
              <a:t>this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intent</a:t>
            </a:r>
            <a:r>
              <a:rPr lang="de-DE" sz="1600" dirty="0">
                <a:solidFill>
                  <a:srgbClr val="8A144F"/>
                </a:solidFill>
              </a:rPr>
              <a:t>, </a:t>
            </a:r>
            <a:r>
              <a:rPr lang="de-DE" sz="1600" dirty="0" err="1">
                <a:solidFill>
                  <a:srgbClr val="8A144F"/>
                </a:solidFill>
              </a:rPr>
              <a:t>bundle</a:t>
            </a:r>
            <a:r>
              <a:rPr lang="de-DE" sz="16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8A144F"/>
                </a:solidFill>
              </a:rPr>
              <a:t>}</a:t>
            </a:r>
            <a:endParaRPr lang="en-US" sz="16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013231"/>
            <a:ext cx="2667000" cy="2046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Icons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Android, iOS and </a:t>
            </a:r>
            <a:r>
              <a:rPr lang="en-US" dirty="0"/>
              <a:t>w</a:t>
            </a:r>
            <a:r>
              <a:rPr lang="en-US" dirty="0" smtClean="0"/>
              <a:t>eb sizes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Black and </a:t>
            </a:r>
            <a:r>
              <a:rPr lang="en-US" dirty="0"/>
              <a:t>w</a:t>
            </a:r>
            <a:r>
              <a:rPr lang="en-US" dirty="0" smtClean="0"/>
              <a:t>hite colors (light and dark)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not searchable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0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Action Bar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Gone through many transitions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Material Design use </a:t>
            </a:r>
            <a:r>
              <a:rPr lang="en-US" dirty="0" err="1" smtClean="0"/>
              <a:t>AppCompat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Override Contents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</a:t>
            </a:r>
            <a:r>
              <a:rPr lang="en-US" dirty="0" err="1" smtClean="0"/>
              <a:t>NoActionBar</a:t>
            </a:r>
            <a:r>
              <a:rPr lang="en-US" dirty="0" smtClean="0"/>
              <a:t> theme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android.support.v7.widget.Toolbar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3725"/>
            <a:ext cx="2854158" cy="4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6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Action Bar Style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21752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&lt;style name="</a:t>
            </a:r>
            <a:r>
              <a:rPr lang="en-US" sz="1800" dirty="0" err="1">
                <a:solidFill>
                  <a:srgbClr val="8A144F"/>
                </a:solidFill>
              </a:rPr>
              <a:t>ToolbarTheme</a:t>
            </a:r>
            <a:r>
              <a:rPr lang="en-US" sz="1800" dirty="0">
                <a:solidFill>
                  <a:srgbClr val="8A144F"/>
                </a:solidFill>
              </a:rPr>
              <a:t>" parent="</a:t>
            </a:r>
            <a:r>
              <a:rPr lang="en-US" sz="1800" dirty="0" err="1">
                <a:solidFill>
                  <a:srgbClr val="8A144F"/>
                </a:solidFill>
              </a:rPr>
              <a:t>Theme.AppCompat.NoActionBar</a:t>
            </a:r>
            <a:r>
              <a:rPr lang="en-US" sz="1800" dirty="0">
                <a:solidFill>
                  <a:srgbClr val="8A144F"/>
                </a:solidFill>
              </a:rPr>
              <a:t>"&gt;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    &lt;item name="</a:t>
            </a:r>
            <a:r>
              <a:rPr lang="en-US" sz="1800" dirty="0" err="1">
                <a:solidFill>
                  <a:srgbClr val="8A144F"/>
                </a:solidFill>
              </a:rPr>
              <a:t>android:textColorPrimary</a:t>
            </a:r>
            <a:r>
              <a:rPr lang="en-US" sz="1800" dirty="0">
                <a:solidFill>
                  <a:srgbClr val="8A144F"/>
                </a:solidFill>
              </a:rPr>
              <a:t>"&gt;@</a:t>
            </a:r>
            <a:r>
              <a:rPr lang="en-US" sz="1800" dirty="0" err="1">
                <a:solidFill>
                  <a:srgbClr val="8A144F"/>
                </a:solidFill>
              </a:rPr>
              <a:t>android:color</a:t>
            </a:r>
            <a:r>
              <a:rPr lang="en-US" sz="1800" dirty="0">
                <a:solidFill>
                  <a:srgbClr val="8A144F"/>
                </a:solidFill>
              </a:rPr>
              <a:t>/white&lt;/item&gt;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    &lt;item name="</a:t>
            </a:r>
            <a:r>
              <a:rPr lang="en-US" sz="1800" dirty="0" err="1">
                <a:solidFill>
                  <a:srgbClr val="8A144F"/>
                </a:solidFill>
              </a:rPr>
              <a:t>actionMenuTextColor</a:t>
            </a:r>
            <a:r>
              <a:rPr lang="en-US" sz="1800" dirty="0">
                <a:solidFill>
                  <a:srgbClr val="8A144F"/>
                </a:solidFill>
              </a:rPr>
              <a:t>"&gt;@</a:t>
            </a:r>
            <a:r>
              <a:rPr lang="en-US" sz="1800" dirty="0" err="1">
                <a:solidFill>
                  <a:srgbClr val="8A144F"/>
                </a:solidFill>
              </a:rPr>
              <a:t>android:color</a:t>
            </a:r>
            <a:r>
              <a:rPr lang="en-US" sz="1800" dirty="0">
                <a:solidFill>
                  <a:srgbClr val="8A144F"/>
                </a:solidFill>
              </a:rPr>
              <a:t>/white&lt;/item&gt;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    &lt;item name="</a:t>
            </a:r>
            <a:r>
              <a:rPr lang="en-US" sz="1800" dirty="0" err="1">
                <a:solidFill>
                  <a:srgbClr val="8A144F"/>
                </a:solidFill>
              </a:rPr>
              <a:t>android:textColorSecondary</a:t>
            </a:r>
            <a:r>
              <a:rPr lang="en-US" sz="1800" dirty="0">
                <a:solidFill>
                  <a:srgbClr val="8A144F"/>
                </a:solidFill>
              </a:rPr>
              <a:t>"&gt;@</a:t>
            </a:r>
            <a:r>
              <a:rPr lang="en-US" sz="1800" dirty="0" err="1">
                <a:solidFill>
                  <a:srgbClr val="8A144F"/>
                </a:solidFill>
              </a:rPr>
              <a:t>android:color</a:t>
            </a:r>
            <a:r>
              <a:rPr lang="en-US" sz="1800" dirty="0">
                <a:solidFill>
                  <a:srgbClr val="8A144F"/>
                </a:solidFill>
              </a:rPr>
              <a:t>/white&lt;/item&gt;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&lt;/style&gt;</a:t>
            </a:r>
          </a:p>
        </p:txBody>
      </p:sp>
    </p:spTree>
    <p:extLst>
      <p:ext uri="{BB962C8B-B14F-4D97-AF65-F5344CB8AC3E}">
        <p14:creationId xmlns:p14="http://schemas.microsoft.com/office/powerpoint/2010/main" val="42703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Action Bar XML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2819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&lt;android.support.v7.widget.Toolbar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    </a:t>
            </a:r>
            <a:r>
              <a:rPr lang="en-US" sz="1800" dirty="0" err="1">
                <a:solidFill>
                  <a:srgbClr val="8A144F"/>
                </a:solidFill>
              </a:rPr>
              <a:t>android:id</a:t>
            </a:r>
            <a:r>
              <a:rPr lang="en-US" sz="1800" dirty="0">
                <a:solidFill>
                  <a:srgbClr val="8A144F"/>
                </a:solidFill>
              </a:rPr>
              <a:t>="@+id/toolbar"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    </a:t>
            </a:r>
            <a:r>
              <a:rPr lang="en-US" sz="1800" dirty="0" err="1">
                <a:solidFill>
                  <a:srgbClr val="8A144F"/>
                </a:solidFill>
              </a:rPr>
              <a:t>android:layout_width</a:t>
            </a:r>
            <a:r>
              <a:rPr lang="en-US" sz="1800" dirty="0">
                <a:solidFill>
                  <a:srgbClr val="8A144F"/>
                </a:solidFill>
              </a:rPr>
              <a:t>="</a:t>
            </a:r>
            <a:r>
              <a:rPr lang="en-US" sz="1800" dirty="0" err="1">
                <a:solidFill>
                  <a:srgbClr val="8A144F"/>
                </a:solidFill>
              </a:rPr>
              <a:t>match_parent</a:t>
            </a:r>
            <a:r>
              <a:rPr lang="en-US" sz="1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    </a:t>
            </a:r>
            <a:r>
              <a:rPr lang="en-US" sz="1800" dirty="0" err="1">
                <a:solidFill>
                  <a:srgbClr val="8A144F"/>
                </a:solidFill>
              </a:rPr>
              <a:t>android:layout_height</a:t>
            </a:r>
            <a:r>
              <a:rPr lang="en-US" sz="1800" dirty="0">
                <a:solidFill>
                  <a:srgbClr val="8A144F"/>
                </a:solidFill>
              </a:rPr>
              <a:t>="</a:t>
            </a:r>
            <a:r>
              <a:rPr lang="en-US" sz="1800" dirty="0" err="1">
                <a:solidFill>
                  <a:srgbClr val="8A144F"/>
                </a:solidFill>
              </a:rPr>
              <a:t>wrap_content</a:t>
            </a:r>
            <a:r>
              <a:rPr lang="en-US" sz="1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    </a:t>
            </a:r>
            <a:r>
              <a:rPr lang="en-US" sz="1800" dirty="0" err="1">
                <a:solidFill>
                  <a:srgbClr val="8A144F"/>
                </a:solidFill>
              </a:rPr>
              <a:t>android:background</a:t>
            </a:r>
            <a:r>
              <a:rPr lang="en-US" sz="1800" dirty="0">
                <a:solidFill>
                  <a:srgbClr val="8A144F"/>
                </a:solidFill>
              </a:rPr>
              <a:t>="@color/</a:t>
            </a:r>
            <a:r>
              <a:rPr lang="en-US" sz="1800" dirty="0" err="1">
                <a:solidFill>
                  <a:srgbClr val="8A144F"/>
                </a:solidFill>
              </a:rPr>
              <a:t>custom_primary</a:t>
            </a:r>
            <a:r>
              <a:rPr lang="en-US" sz="18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    </a:t>
            </a:r>
            <a:r>
              <a:rPr lang="en-US" sz="1800" dirty="0" err="1">
                <a:solidFill>
                  <a:srgbClr val="8A144F"/>
                </a:solidFill>
              </a:rPr>
              <a:t>app:navigationIcon</a:t>
            </a:r>
            <a:r>
              <a:rPr lang="en-US" sz="1800" dirty="0">
                <a:solidFill>
                  <a:srgbClr val="8A144F"/>
                </a:solidFill>
              </a:rPr>
              <a:t>="@</a:t>
            </a:r>
            <a:r>
              <a:rPr lang="en-US" sz="1800" dirty="0" err="1">
                <a:solidFill>
                  <a:srgbClr val="8A144F"/>
                </a:solidFill>
              </a:rPr>
              <a:t>drawable</a:t>
            </a:r>
            <a:r>
              <a:rPr lang="en-US" sz="1800" dirty="0">
                <a:solidFill>
                  <a:srgbClr val="8A144F"/>
                </a:solidFill>
              </a:rPr>
              <a:t>/ic_menu_white_24dp"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        </a:t>
            </a:r>
            <a:r>
              <a:rPr lang="en-US" sz="1800" dirty="0" err="1">
                <a:solidFill>
                  <a:srgbClr val="8A144F"/>
                </a:solidFill>
              </a:rPr>
              <a:t>android:theme</a:t>
            </a:r>
            <a:r>
              <a:rPr lang="en-US" sz="1800" dirty="0">
                <a:solidFill>
                  <a:srgbClr val="8A144F"/>
                </a:solidFill>
              </a:rPr>
              <a:t>="@style/</a:t>
            </a:r>
            <a:r>
              <a:rPr lang="en-US" sz="1800" dirty="0" err="1">
                <a:solidFill>
                  <a:srgbClr val="8A144F"/>
                </a:solidFill>
              </a:rPr>
              <a:t>ToolbarTheme</a:t>
            </a:r>
            <a:r>
              <a:rPr lang="en-US" sz="1800" dirty="0">
                <a:solidFill>
                  <a:srgbClr val="8A144F"/>
                </a:solidFill>
              </a:rPr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7501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What Is Material Design?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063230"/>
            <a:ext cx="4708769" cy="26234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Unified Design for Android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857038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Introduced with Android 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4118" y="2650846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Guidelines Quite Specific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4118" y="3460294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Special Tooling Libraries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4118" y="4238462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Libraries Backward Compatible (v7)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Action Bar Extra Menu Items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30"/>
            <a:ext cx="8229600" cy="3565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&lt;menu </a:t>
            </a:r>
            <a:r>
              <a:rPr lang="en-US" sz="1400" dirty="0" err="1">
                <a:solidFill>
                  <a:srgbClr val="8A144F"/>
                </a:solidFill>
              </a:rPr>
              <a:t>xmlns:android</a:t>
            </a:r>
            <a:r>
              <a:rPr lang="en-US" sz="1400" dirty="0">
                <a:solidFill>
                  <a:srgbClr val="8A144F"/>
                </a:solidFill>
              </a:rPr>
              <a:t>="http://</a:t>
            </a:r>
            <a:r>
              <a:rPr lang="en-US" sz="1400" dirty="0" err="1">
                <a:solidFill>
                  <a:srgbClr val="8A144F"/>
                </a:solidFill>
              </a:rPr>
              <a:t>schemas.android.com</a:t>
            </a:r>
            <a:r>
              <a:rPr lang="en-US" sz="1400" dirty="0">
                <a:solidFill>
                  <a:srgbClr val="8A144F"/>
                </a:solidFill>
              </a:rPr>
              <a:t>/</a:t>
            </a:r>
            <a:r>
              <a:rPr lang="en-US" sz="1400" dirty="0" err="1">
                <a:solidFill>
                  <a:srgbClr val="8A144F"/>
                </a:solidFill>
              </a:rPr>
              <a:t>apk</a:t>
            </a:r>
            <a:r>
              <a:rPr lang="en-US" sz="1400" dirty="0">
                <a:solidFill>
                  <a:srgbClr val="8A144F"/>
                </a:solidFill>
              </a:rPr>
              <a:t>/res/android"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</a:t>
            </a:r>
            <a:r>
              <a:rPr lang="en-US" sz="1400" dirty="0" err="1">
                <a:solidFill>
                  <a:srgbClr val="8A144F"/>
                </a:solidFill>
              </a:rPr>
              <a:t>xmlns:app</a:t>
            </a:r>
            <a:r>
              <a:rPr lang="en-US" sz="1400" dirty="0">
                <a:solidFill>
                  <a:srgbClr val="8A144F"/>
                </a:solidFill>
              </a:rPr>
              <a:t>="http://</a:t>
            </a:r>
            <a:r>
              <a:rPr lang="en-US" sz="1400" dirty="0" err="1">
                <a:solidFill>
                  <a:srgbClr val="8A144F"/>
                </a:solidFill>
              </a:rPr>
              <a:t>schemas.android.com</a:t>
            </a:r>
            <a:r>
              <a:rPr lang="en-US" sz="1400" dirty="0">
                <a:solidFill>
                  <a:srgbClr val="8A144F"/>
                </a:solidFill>
              </a:rPr>
              <a:t>/</a:t>
            </a:r>
            <a:r>
              <a:rPr lang="en-US" sz="1400" dirty="0" err="1">
                <a:solidFill>
                  <a:srgbClr val="8A144F"/>
                </a:solidFill>
              </a:rPr>
              <a:t>apk</a:t>
            </a:r>
            <a:r>
              <a:rPr lang="en-US" sz="1400" dirty="0">
                <a:solidFill>
                  <a:srgbClr val="8A144F"/>
                </a:solidFill>
              </a:rPr>
              <a:t>/res-auto"&gt;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&lt;item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android:id</a:t>
            </a:r>
            <a:r>
              <a:rPr lang="en-US" sz="1400" dirty="0">
                <a:solidFill>
                  <a:srgbClr val="8A144F"/>
                </a:solidFill>
              </a:rPr>
              <a:t>="@+id/</a:t>
            </a:r>
            <a:r>
              <a:rPr lang="en-US" sz="1400" dirty="0" err="1">
                <a:solidFill>
                  <a:srgbClr val="8A144F"/>
                </a:solidFill>
              </a:rPr>
              <a:t>action_search</a:t>
            </a:r>
            <a:r>
              <a:rPr lang="en-US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android:title</a:t>
            </a:r>
            <a:r>
              <a:rPr lang="en-US" sz="1400" dirty="0">
                <a:solidFill>
                  <a:srgbClr val="8A144F"/>
                </a:solidFill>
              </a:rPr>
              <a:t>="Search"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android:icon</a:t>
            </a:r>
            <a:r>
              <a:rPr lang="en-US" sz="1400" dirty="0">
                <a:solidFill>
                  <a:srgbClr val="8A144F"/>
                </a:solidFill>
              </a:rPr>
              <a:t>="@</a:t>
            </a:r>
            <a:r>
              <a:rPr lang="en-US" sz="1400" dirty="0" err="1">
                <a:solidFill>
                  <a:srgbClr val="8A144F"/>
                </a:solidFill>
              </a:rPr>
              <a:t>drawable</a:t>
            </a:r>
            <a:r>
              <a:rPr lang="en-US" sz="1400" dirty="0">
                <a:solidFill>
                  <a:srgbClr val="8A144F"/>
                </a:solidFill>
              </a:rPr>
              <a:t>/ic_search_white_24dp"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android:orderInCategory</a:t>
            </a:r>
            <a:r>
              <a:rPr lang="en-US" sz="1400" dirty="0">
                <a:solidFill>
                  <a:srgbClr val="8A144F"/>
                </a:solidFill>
              </a:rPr>
              <a:t>="100"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app:showAsAction</a:t>
            </a:r>
            <a:r>
              <a:rPr lang="en-US" sz="1400" dirty="0">
                <a:solidFill>
                  <a:srgbClr val="8A144F"/>
                </a:solidFill>
              </a:rPr>
              <a:t>="</a:t>
            </a:r>
            <a:r>
              <a:rPr lang="en-US" sz="1400" dirty="0" err="1">
                <a:solidFill>
                  <a:srgbClr val="8A144F"/>
                </a:solidFill>
              </a:rPr>
              <a:t>ifRoom</a:t>
            </a:r>
            <a:r>
              <a:rPr lang="en-US" sz="1400" dirty="0">
                <a:solidFill>
                  <a:srgbClr val="8A144F"/>
                </a:solidFill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&lt;item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android:id</a:t>
            </a:r>
            <a:r>
              <a:rPr lang="en-US" sz="1400" dirty="0">
                <a:solidFill>
                  <a:srgbClr val="8A144F"/>
                </a:solidFill>
              </a:rPr>
              <a:t>="@+id/</a:t>
            </a:r>
            <a:r>
              <a:rPr lang="en-US" sz="1400" dirty="0" err="1">
                <a:solidFill>
                  <a:srgbClr val="8A144F"/>
                </a:solidFill>
              </a:rPr>
              <a:t>action_settings</a:t>
            </a:r>
            <a:r>
              <a:rPr lang="en-US" sz="1400" dirty="0">
                <a:solidFill>
                  <a:srgbClr val="8A144F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android:title</a:t>
            </a:r>
            <a:r>
              <a:rPr lang="en-US" sz="1400" dirty="0">
                <a:solidFill>
                  <a:srgbClr val="8A144F"/>
                </a:solidFill>
              </a:rPr>
              <a:t>="Some Menu Item"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android:orderInCategory</a:t>
            </a:r>
            <a:r>
              <a:rPr lang="en-US" sz="1400" dirty="0">
                <a:solidFill>
                  <a:srgbClr val="8A144F"/>
                </a:solidFill>
              </a:rPr>
              <a:t>="300"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       </a:t>
            </a:r>
            <a:r>
              <a:rPr lang="en-US" sz="1400" dirty="0" err="1">
                <a:solidFill>
                  <a:srgbClr val="8A144F"/>
                </a:solidFill>
              </a:rPr>
              <a:t>app:showAsAction</a:t>
            </a:r>
            <a:r>
              <a:rPr lang="en-US" sz="1400" dirty="0">
                <a:solidFill>
                  <a:srgbClr val="8A144F"/>
                </a:solidFill>
              </a:rPr>
              <a:t>="never" /&gt;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&lt;/menu&gt;</a:t>
            </a:r>
          </a:p>
        </p:txBody>
      </p:sp>
    </p:spTree>
    <p:extLst>
      <p:ext uri="{BB962C8B-B14F-4D97-AF65-F5344CB8AC3E}">
        <p14:creationId xmlns:p14="http://schemas.microsoft.com/office/powerpoint/2010/main" val="205279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Action Bar In Code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30"/>
            <a:ext cx="8229600" cy="3565920"/>
          </a:xfrm>
        </p:spPr>
        <p:txBody>
          <a:bodyPr>
            <a:noAutofit/>
          </a:bodyPr>
          <a:lstStyle/>
          <a:p>
            <a:r>
              <a:rPr lang="en-US" sz="1400" dirty="0" smtClean="0"/>
              <a:t>In </a:t>
            </a:r>
            <a:r>
              <a:rPr lang="en-US" sz="1400" dirty="0" err="1" smtClean="0"/>
              <a:t>OnCreate</a:t>
            </a:r>
            <a:r>
              <a:rPr lang="en-US" sz="1400" dirty="0" smtClean="0"/>
              <a:t> Method</a:t>
            </a:r>
          </a:p>
          <a:p>
            <a:pPr marL="0" indent="0">
              <a:buNone/>
            </a:pPr>
            <a:r>
              <a:rPr lang="en-US" sz="1400" dirty="0" err="1" smtClean="0">
                <a:solidFill>
                  <a:srgbClr val="8A144F"/>
                </a:solidFill>
              </a:rPr>
              <a:t>var</a:t>
            </a:r>
            <a:r>
              <a:rPr lang="en-US" sz="1400" dirty="0" smtClean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appBar</a:t>
            </a:r>
            <a:r>
              <a:rPr lang="en-US" sz="1400" dirty="0">
                <a:solidFill>
                  <a:srgbClr val="8A144F"/>
                </a:solidFill>
              </a:rPr>
              <a:t> = </a:t>
            </a:r>
            <a:r>
              <a:rPr lang="en-US" sz="1400" dirty="0" err="1">
                <a:solidFill>
                  <a:srgbClr val="8A144F"/>
                </a:solidFill>
              </a:rPr>
              <a:t>FindViewById</a:t>
            </a:r>
            <a:r>
              <a:rPr lang="en-US" sz="1400" dirty="0">
                <a:solidFill>
                  <a:srgbClr val="8A144F"/>
                </a:solidFill>
              </a:rPr>
              <a:t>&lt;Toolbar&gt;(</a:t>
            </a:r>
            <a:r>
              <a:rPr lang="en-US" sz="1400" dirty="0" err="1">
                <a:solidFill>
                  <a:srgbClr val="8A144F"/>
                </a:solidFill>
              </a:rPr>
              <a:t>Resource.Id.toolbar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400" dirty="0" err="1" smtClean="0">
                <a:solidFill>
                  <a:srgbClr val="8A144F"/>
                </a:solidFill>
              </a:rPr>
              <a:t>appBar.InflateMenu</a:t>
            </a:r>
            <a:r>
              <a:rPr lang="en-US" sz="1400" dirty="0" smtClean="0">
                <a:solidFill>
                  <a:srgbClr val="8A144F"/>
                </a:solidFill>
              </a:rPr>
              <a:t>(</a:t>
            </a:r>
            <a:r>
              <a:rPr lang="en-US" sz="1400" dirty="0" err="1" smtClean="0">
                <a:solidFill>
                  <a:srgbClr val="8A144F"/>
                </a:solidFill>
              </a:rPr>
              <a:t>Resource.Menu.Main_Menu</a:t>
            </a:r>
            <a:r>
              <a:rPr lang="en-US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400" dirty="0" err="1" smtClean="0">
                <a:solidFill>
                  <a:srgbClr val="8A144F"/>
                </a:solidFill>
              </a:rPr>
              <a:t>SetSupportActionBar</a:t>
            </a:r>
            <a:r>
              <a:rPr lang="en-US" sz="1400" dirty="0" smtClean="0">
                <a:solidFill>
                  <a:srgbClr val="8A144F"/>
                </a:solidFill>
              </a:rPr>
              <a:t>(</a:t>
            </a:r>
            <a:r>
              <a:rPr lang="en-US" sz="1400" dirty="0" err="1" smtClean="0">
                <a:solidFill>
                  <a:srgbClr val="8A144F"/>
                </a:solidFill>
              </a:rPr>
              <a:t>appBar</a:t>
            </a:r>
            <a:r>
              <a:rPr lang="en-US" sz="1400" dirty="0" smtClean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8A144F"/>
                </a:solidFill>
              </a:rPr>
              <a:t>appBar.NavigationClick</a:t>
            </a:r>
            <a:r>
              <a:rPr lang="en-US" sz="1400" dirty="0">
                <a:solidFill>
                  <a:srgbClr val="8A144F"/>
                </a:solidFill>
              </a:rPr>
              <a:t> += </a:t>
            </a:r>
            <a:r>
              <a:rPr lang="en-US" sz="1400" dirty="0" err="1">
                <a:solidFill>
                  <a:srgbClr val="8A144F"/>
                </a:solidFill>
              </a:rPr>
              <a:t>Navigation_Click</a:t>
            </a:r>
            <a:r>
              <a:rPr lang="en-US" sz="1400" dirty="0" smtClean="0">
                <a:solidFill>
                  <a:srgbClr val="8A144F"/>
                </a:solidFill>
              </a:rPr>
              <a:t>;</a:t>
            </a:r>
          </a:p>
          <a:p>
            <a:pPr marL="0" indent="0">
              <a:buNone/>
            </a:pPr>
            <a:endParaRPr lang="en-US" sz="1400" dirty="0" smtClean="0">
              <a:solidFill>
                <a:srgbClr val="8A144F"/>
              </a:solidFill>
            </a:endParaRPr>
          </a:p>
          <a:p>
            <a:r>
              <a:rPr lang="en-US" sz="1400" dirty="0" smtClean="0"/>
              <a:t>Handle Inflating extra menu items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8A144F"/>
                </a:solidFill>
              </a:rPr>
              <a:t> public override </a:t>
            </a:r>
            <a:r>
              <a:rPr lang="en-US" sz="1400" dirty="0" err="1">
                <a:solidFill>
                  <a:srgbClr val="8A144F"/>
                </a:solidFill>
              </a:rPr>
              <a:t>bool</a:t>
            </a:r>
            <a:r>
              <a:rPr lang="en-US" sz="1400" dirty="0">
                <a:solidFill>
                  <a:srgbClr val="8A144F"/>
                </a:solidFill>
              </a:rPr>
              <a:t> </a:t>
            </a:r>
            <a:r>
              <a:rPr lang="en-US" sz="1400" dirty="0" err="1">
                <a:solidFill>
                  <a:srgbClr val="8A144F"/>
                </a:solidFill>
              </a:rPr>
              <a:t>OnCreateOptionsMenu</a:t>
            </a:r>
            <a:r>
              <a:rPr lang="en-US" sz="1400" dirty="0">
                <a:solidFill>
                  <a:srgbClr val="8A144F"/>
                </a:solidFill>
              </a:rPr>
              <a:t>(</a:t>
            </a:r>
            <a:r>
              <a:rPr lang="en-US" sz="1400" dirty="0" err="1">
                <a:solidFill>
                  <a:srgbClr val="8A144F"/>
                </a:solidFill>
              </a:rPr>
              <a:t>IMenu</a:t>
            </a:r>
            <a:r>
              <a:rPr lang="en-US" sz="1400" dirty="0">
                <a:solidFill>
                  <a:srgbClr val="8A144F"/>
                </a:solidFill>
              </a:rPr>
              <a:t> menu)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8A144F"/>
                </a:solidFill>
              </a:rPr>
              <a:t>{</a:t>
            </a:r>
            <a:endParaRPr lang="de-DE" sz="1400" dirty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de-DE" sz="1400" dirty="0" smtClean="0">
                <a:solidFill>
                  <a:srgbClr val="8A144F"/>
                </a:solidFill>
              </a:rPr>
              <a:t>    </a:t>
            </a:r>
            <a:r>
              <a:rPr lang="de-DE" sz="1400" dirty="0" err="1" smtClean="0">
                <a:solidFill>
                  <a:srgbClr val="8A144F"/>
                </a:solidFill>
              </a:rPr>
              <a:t>var</a:t>
            </a:r>
            <a:r>
              <a:rPr lang="de-DE" sz="1400" dirty="0" smtClean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inflater</a:t>
            </a:r>
            <a:r>
              <a:rPr lang="de-DE" sz="1400" dirty="0">
                <a:solidFill>
                  <a:srgbClr val="8A144F"/>
                </a:solidFill>
              </a:rPr>
              <a:t> = </a:t>
            </a:r>
            <a:r>
              <a:rPr lang="de-DE" sz="1400" dirty="0" err="1">
                <a:solidFill>
                  <a:srgbClr val="8A144F"/>
                </a:solidFill>
              </a:rPr>
              <a:t>MenuInflater</a:t>
            </a:r>
            <a:r>
              <a:rPr lang="de-DE" sz="1400" dirty="0">
                <a:solidFill>
                  <a:srgbClr val="8A144F"/>
                </a:solidFill>
              </a:rPr>
              <a:t>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8A144F"/>
                </a:solidFill>
              </a:rPr>
              <a:t>    </a:t>
            </a:r>
            <a:r>
              <a:rPr lang="de-DE" sz="1400" dirty="0" err="1" smtClean="0">
                <a:solidFill>
                  <a:srgbClr val="8A144F"/>
                </a:solidFill>
              </a:rPr>
              <a:t>inflater.Inflate</a:t>
            </a:r>
            <a:r>
              <a:rPr lang="de-DE" sz="1400" dirty="0" smtClean="0">
                <a:solidFill>
                  <a:srgbClr val="8A144F"/>
                </a:solidFill>
              </a:rPr>
              <a:t>(</a:t>
            </a:r>
            <a:r>
              <a:rPr lang="de-DE" sz="1400" dirty="0" err="1" smtClean="0">
                <a:solidFill>
                  <a:srgbClr val="8A144F"/>
                </a:solidFill>
              </a:rPr>
              <a:t>Resource.Menu.Main_Menu</a:t>
            </a:r>
            <a:r>
              <a:rPr lang="de-DE" sz="1400" dirty="0">
                <a:solidFill>
                  <a:srgbClr val="8A144F"/>
                </a:solidFill>
              </a:rPr>
              <a:t>, </a:t>
            </a:r>
            <a:r>
              <a:rPr lang="de-DE" sz="1400" dirty="0" err="1">
                <a:solidFill>
                  <a:srgbClr val="8A144F"/>
                </a:solidFill>
              </a:rPr>
              <a:t>menu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8A144F"/>
                </a:solidFill>
              </a:rPr>
              <a:t>    </a:t>
            </a:r>
            <a:r>
              <a:rPr lang="de-DE" sz="1400" dirty="0" err="1" smtClean="0">
                <a:solidFill>
                  <a:srgbClr val="8A144F"/>
                </a:solidFill>
              </a:rPr>
              <a:t>return</a:t>
            </a:r>
            <a:r>
              <a:rPr lang="de-DE" sz="1400" dirty="0" smtClean="0">
                <a:solidFill>
                  <a:srgbClr val="8A144F"/>
                </a:solidFill>
              </a:rPr>
              <a:t> </a:t>
            </a:r>
            <a:r>
              <a:rPr lang="de-DE" sz="1400" dirty="0" err="1">
                <a:solidFill>
                  <a:srgbClr val="8A144F"/>
                </a:solidFill>
              </a:rPr>
              <a:t>base.OnCreateOptionsMenu</a:t>
            </a:r>
            <a:r>
              <a:rPr lang="de-DE" sz="1400" dirty="0">
                <a:solidFill>
                  <a:srgbClr val="8A144F"/>
                </a:solidFill>
              </a:rPr>
              <a:t>(</a:t>
            </a:r>
            <a:r>
              <a:rPr lang="de-DE" sz="1400" dirty="0" err="1">
                <a:solidFill>
                  <a:srgbClr val="8A144F"/>
                </a:solidFill>
              </a:rPr>
              <a:t>menu</a:t>
            </a:r>
            <a:r>
              <a:rPr lang="de-DE" sz="1400" dirty="0">
                <a:solidFill>
                  <a:srgbClr val="8A144F"/>
                </a:solidFill>
              </a:rPr>
              <a:t>);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rgbClr val="8A144F"/>
                </a:solidFill>
              </a:rPr>
              <a:t>}</a:t>
            </a:r>
            <a:endParaRPr lang="en-US" sz="1400" dirty="0">
              <a:solidFill>
                <a:srgbClr val="8A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90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Useful Links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0200" y="971550"/>
            <a:ext cx="5867400" cy="918526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VSLiveMaterialDesign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00200" y="2024964"/>
            <a:ext cx="5867400" cy="918526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Design </a:t>
            </a:r>
            <a:r>
              <a:rPr lang="en-US" dirty="0"/>
              <a:t>Standards: http://</a:t>
            </a:r>
            <a:r>
              <a:rPr lang="en-US" dirty="0" err="1"/>
              <a:t>www.google.com</a:t>
            </a:r>
            <a:r>
              <a:rPr lang="en-US" dirty="0"/>
              <a:t>/design/spec/material-design/</a:t>
            </a:r>
            <a:r>
              <a:rPr lang="en-US" dirty="0" err="1"/>
              <a:t>introduction.html</a:t>
            </a: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0200" y="3078378"/>
            <a:ext cx="5867400" cy="918526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Icons: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  <p:sp>
        <p:nvSpPr>
          <p:cNvPr id="8" name="Rectangle 7"/>
          <p:cNvSpPr/>
          <p:nvPr/>
        </p:nvSpPr>
        <p:spPr>
          <a:xfrm>
            <a:off x="1565189" y="4133295"/>
            <a:ext cx="5867400" cy="918525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 Information: https</a:t>
            </a:r>
            <a:r>
              <a:rPr lang="en-US" dirty="0"/>
              <a:t>://</a:t>
            </a:r>
            <a:r>
              <a:rPr lang="en-US" dirty="0" err="1"/>
              <a:t>developer.android.com</a:t>
            </a:r>
            <a:r>
              <a:rPr lang="en-US" dirty="0"/>
              <a:t>/design/material/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Thanks!!!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1962150"/>
            <a:ext cx="4038600" cy="1828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A144F"/>
                </a:solidFill>
              </a:rPr>
              <a:t>Kevin Ford </a:t>
            </a:r>
          </a:p>
          <a:p>
            <a:r>
              <a:rPr lang="en-US" sz="1800" dirty="0">
                <a:solidFill>
                  <a:srgbClr val="8A144F"/>
                </a:solidFill>
              </a:rPr>
              <a:t>Twitter: @Bowman74</a:t>
            </a:r>
          </a:p>
          <a:p>
            <a:r>
              <a:rPr lang="en-US" sz="1800" kern="0" dirty="0">
                <a:hlinkClick r:id="rId2"/>
              </a:rPr>
              <a:t>kevinf@magenic.com</a:t>
            </a:r>
            <a:endParaRPr lang="en-US" sz="1800" kern="0" dirty="0"/>
          </a:p>
          <a:p>
            <a:r>
              <a:rPr lang="en-US" sz="1800" kern="0" dirty="0">
                <a:hlinkClick r:id="rId3"/>
              </a:rPr>
              <a:t>http://windingroadway.blogspot.com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7501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Material Design Concepts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2897387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Material </a:t>
            </a:r>
            <a:r>
              <a:rPr lang="en-US" smtClean="0"/>
              <a:t>Metaphor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53000" y="341530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Bold, Graphic, Intentional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5141" y="393322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Motion Provides 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Getting a Design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063230"/>
            <a:ext cx="2095349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4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Parsing the Design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4275"/>
            <a:ext cx="1920762" cy="33940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1" y="1062689"/>
            <a:ext cx="1905000" cy="3395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062689"/>
            <a:ext cx="1921069" cy="33946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0488" y="1030939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Styles </a:t>
            </a:r>
            <a:r>
              <a:rPr lang="en-US" dirty="0" smtClean="0">
                <a:solidFill>
                  <a:schemeClr val="accent2"/>
                </a:solidFill>
              </a:rPr>
              <a:t>and Themes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0488" y="1400271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Elevation and Shadows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0488" y="2014311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Floating Action Button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0487" y="3029433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Card View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0487" y="266064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Recycler View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4418" y="3398224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Animations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0487" y="3767015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Icons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9600" y="1156104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38381" y="1156104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51399" y="1188510"/>
            <a:ext cx="1920762" cy="3101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7257" y="1739087"/>
            <a:ext cx="1920762" cy="9943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09800" y="3883461"/>
            <a:ext cx="304800" cy="3475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1943" y="1740822"/>
            <a:ext cx="1920762" cy="24786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51399" y="1605961"/>
            <a:ext cx="1920762" cy="26520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7257" y="2739485"/>
            <a:ext cx="1920762" cy="14951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05200" y="2975240"/>
            <a:ext cx="1138180" cy="12812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1274713"/>
            <a:ext cx="228600" cy="206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253371" y="3957269"/>
            <a:ext cx="228600" cy="206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980487" y="4144311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Action Bar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109" y="1240497"/>
            <a:ext cx="1831861" cy="2648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8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6" grpId="3" animBg="1"/>
      <p:bldP spid="18" grpId="1" animBg="1"/>
      <p:bldP spid="18" grpId="2" animBg="1"/>
      <p:bldP spid="18" grpId="3" animBg="1"/>
      <p:bldP spid="18" grpId="4" animBg="1"/>
      <p:bldP spid="19" grpId="2" animBg="1"/>
      <p:bldP spid="19" grpId="3" animBg="1"/>
      <p:bldP spid="19" grpId="4" animBg="1"/>
      <p:bldP spid="19" grpId="5" animBg="1"/>
      <p:bldP spid="21" grpId="2" animBg="1"/>
      <p:bldP spid="21" grpId="3" animBg="1"/>
      <p:bldP spid="22" grpId="2" animBg="1"/>
      <p:bldP spid="22" grpId="3" animBg="1"/>
      <p:bldP spid="23" grpId="3" animBg="1"/>
      <p:bldP spid="23" grpId="4" animBg="1"/>
      <p:bldP spid="24" grpId="3" animBg="1"/>
      <p:bldP spid="24" grpId="4" animBg="1"/>
      <p:bldP spid="26" grpId="0" animBg="1"/>
      <p:bldP spid="26" grpId="1" animBg="1"/>
      <p:bldP spid="27" grpId="0" animBg="1"/>
      <p:bldP spid="27" grpId="1" animBg="1"/>
      <p:bldP spid="28" grpId="0"/>
      <p:bldP spid="29" grpId="0" animBg="1"/>
      <p:bldP spid="2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Styles and Color Schemes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Handled through Themes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Pallets </a:t>
            </a:r>
            <a:r>
              <a:rPr lang="en-US" smtClean="0"/>
              <a:t>are Complimentary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735" y="306181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735" y="3728006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4394200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63230"/>
            <a:ext cx="1920762" cy="3394075"/>
          </a:xfrm>
        </p:spPr>
      </p:pic>
      <p:sp>
        <p:nvSpPr>
          <p:cNvPr id="12" name="Rectangle 11"/>
          <p:cNvSpPr/>
          <p:nvPr/>
        </p:nvSpPr>
        <p:spPr>
          <a:xfrm>
            <a:off x="5638800" y="1211504"/>
            <a:ext cx="1920762" cy="5179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15000" y="1996106"/>
            <a:ext cx="1752600" cy="6518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3867149"/>
            <a:ext cx="320562" cy="3624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7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Material Design Themes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Require Android L for Material themes (values-v21)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@</a:t>
            </a:r>
            <a:r>
              <a:rPr lang="en-US" dirty="0" err="1" smtClean="0"/>
              <a:t>android:style</a:t>
            </a:r>
            <a:r>
              <a:rPr lang="en-US" dirty="0" smtClean="0"/>
              <a:t>/</a:t>
            </a:r>
            <a:r>
              <a:rPr lang="en-US" dirty="0" err="1" smtClean="0"/>
              <a:t>Theme.Material.Light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</a:t>
            </a:r>
            <a:r>
              <a:rPr lang="en-US" dirty="0" err="1" smtClean="0"/>
              <a:t>AppCompat</a:t>
            </a:r>
            <a:r>
              <a:rPr lang="en-US" dirty="0" smtClean="0"/>
              <a:t> themes for Older API Support (v7)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063230"/>
            <a:ext cx="1981200" cy="35265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  </a:t>
            </a:r>
            <a:r>
              <a:rPr lang="en-US" dirty="0" err="1"/>
              <a:t>Theme.AppCompat.Light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Activities my inherit from </a:t>
            </a:r>
            <a:r>
              <a:rPr lang="en-US" dirty="0" err="1" smtClean="0"/>
              <a:t>AppCompatActivity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Themes control appearance of default action 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4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Sample Theme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A144F"/>
                </a:solidFill>
              </a:rPr>
              <a:t>&lt;style name="</a:t>
            </a:r>
            <a:r>
              <a:rPr lang="en-US" dirty="0" err="1">
                <a:solidFill>
                  <a:srgbClr val="8A144F"/>
                </a:solidFill>
              </a:rPr>
              <a:t>Theme.MyTheme</a:t>
            </a:r>
            <a:r>
              <a:rPr lang="en-US" dirty="0">
                <a:solidFill>
                  <a:srgbClr val="8A144F"/>
                </a:solidFill>
              </a:rPr>
              <a:t>" parent</a:t>
            </a:r>
            <a:r>
              <a:rPr lang="en-US" dirty="0" smtClean="0">
                <a:solidFill>
                  <a:srgbClr val="8A144F"/>
                </a:solidFill>
              </a:rPr>
              <a:t>="@style/</a:t>
            </a:r>
            <a:r>
              <a:rPr lang="en-US" dirty="0" err="1" smtClean="0">
                <a:solidFill>
                  <a:srgbClr val="8A144F"/>
                </a:solidFill>
              </a:rPr>
              <a:t>Theme.AppCompat.Light.NoActionBar</a:t>
            </a:r>
            <a:r>
              <a:rPr lang="en-US" dirty="0" smtClean="0">
                <a:solidFill>
                  <a:srgbClr val="8A144F"/>
                </a:solidFill>
              </a:rPr>
              <a:t>"&gt;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A144F"/>
                </a:solidFill>
              </a:rPr>
              <a:t>    &lt;</a:t>
            </a:r>
            <a:r>
              <a:rPr lang="en-US" dirty="0">
                <a:solidFill>
                  <a:srgbClr val="8A144F"/>
                </a:solidFill>
              </a:rPr>
              <a:t>item name="</a:t>
            </a:r>
            <a:r>
              <a:rPr lang="en-US" dirty="0" err="1">
                <a:solidFill>
                  <a:srgbClr val="8A144F"/>
                </a:solidFill>
              </a:rPr>
              <a:t>colorPrimary</a:t>
            </a:r>
            <a:r>
              <a:rPr lang="en-US" dirty="0">
                <a:solidFill>
                  <a:srgbClr val="8A144F"/>
                </a:solidFill>
              </a:rPr>
              <a:t>"&gt;@</a:t>
            </a:r>
            <a:r>
              <a:rPr lang="en-US" dirty="0" smtClean="0">
                <a:solidFill>
                  <a:srgbClr val="8A144F"/>
                </a:solidFill>
              </a:rPr>
              <a:t>color/</a:t>
            </a:r>
            <a:r>
              <a:rPr lang="en-US" dirty="0" err="1" smtClean="0">
                <a:solidFill>
                  <a:srgbClr val="8A144F"/>
                </a:solidFill>
              </a:rPr>
              <a:t>custom_primary</a:t>
            </a:r>
            <a:r>
              <a:rPr lang="en-US" dirty="0" smtClean="0">
                <a:solidFill>
                  <a:srgbClr val="8A144F"/>
                </a:solidFill>
              </a:rPr>
              <a:t>&lt;/</a:t>
            </a:r>
            <a:r>
              <a:rPr lang="en-US" dirty="0">
                <a:solidFill>
                  <a:srgbClr val="8A144F"/>
                </a:solidFill>
              </a:rPr>
              <a:t>item&gt;    </a:t>
            </a:r>
            <a:endParaRPr lang="en-US" dirty="0" smtClean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8A144F"/>
                </a:solidFill>
              </a:rPr>
              <a:t> </a:t>
            </a:r>
            <a:r>
              <a:rPr lang="en-US" dirty="0" smtClean="0">
                <a:solidFill>
                  <a:srgbClr val="8A144F"/>
                </a:solidFill>
              </a:rPr>
              <a:t>   &lt;</a:t>
            </a:r>
            <a:r>
              <a:rPr lang="en-US" dirty="0">
                <a:solidFill>
                  <a:srgbClr val="8A144F"/>
                </a:solidFill>
              </a:rPr>
              <a:t>item name="</a:t>
            </a:r>
            <a:r>
              <a:rPr lang="en-US" dirty="0" err="1">
                <a:solidFill>
                  <a:srgbClr val="8A144F"/>
                </a:solidFill>
              </a:rPr>
              <a:t>colorPrimaryDark</a:t>
            </a:r>
            <a:r>
              <a:rPr lang="en-US" dirty="0">
                <a:solidFill>
                  <a:srgbClr val="8A144F"/>
                </a:solidFill>
              </a:rPr>
              <a:t>"&gt;@</a:t>
            </a:r>
            <a:r>
              <a:rPr lang="en-US" dirty="0" smtClean="0">
                <a:solidFill>
                  <a:srgbClr val="8A144F"/>
                </a:solidFill>
              </a:rPr>
              <a:t>color/</a:t>
            </a:r>
            <a:r>
              <a:rPr lang="en-US" dirty="0" err="1" smtClean="0">
                <a:solidFill>
                  <a:srgbClr val="8A144F"/>
                </a:solidFill>
              </a:rPr>
              <a:t>custom_secondary</a:t>
            </a:r>
            <a:r>
              <a:rPr lang="en-US" dirty="0" smtClean="0">
                <a:solidFill>
                  <a:srgbClr val="8A144F"/>
                </a:solidFill>
              </a:rPr>
              <a:t>&lt;/</a:t>
            </a:r>
            <a:r>
              <a:rPr lang="en-US" dirty="0">
                <a:solidFill>
                  <a:srgbClr val="8A144F"/>
                </a:solidFill>
              </a:rPr>
              <a:t>item&gt;    </a:t>
            </a:r>
            <a:endParaRPr lang="en-US" dirty="0" smtClean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A144F"/>
                </a:solidFill>
              </a:rPr>
              <a:t>    &lt;</a:t>
            </a:r>
            <a:r>
              <a:rPr lang="en-US" dirty="0">
                <a:solidFill>
                  <a:srgbClr val="8A144F"/>
                </a:solidFill>
              </a:rPr>
              <a:t>item name</a:t>
            </a:r>
            <a:r>
              <a:rPr lang="en-US" dirty="0" smtClean="0">
                <a:solidFill>
                  <a:srgbClr val="8A144F"/>
                </a:solidFill>
              </a:rPr>
              <a:t>="</a:t>
            </a:r>
            <a:r>
              <a:rPr lang="en-US" dirty="0" err="1" smtClean="0">
                <a:solidFill>
                  <a:srgbClr val="8A144F"/>
                </a:solidFill>
              </a:rPr>
              <a:t>colorAccent</a:t>
            </a:r>
            <a:r>
              <a:rPr lang="en-US" dirty="0">
                <a:solidFill>
                  <a:srgbClr val="8A144F"/>
                </a:solidFill>
              </a:rPr>
              <a:t>"&gt;@</a:t>
            </a:r>
            <a:r>
              <a:rPr lang="en-US" dirty="0" smtClean="0">
                <a:solidFill>
                  <a:srgbClr val="8A144F"/>
                </a:solidFill>
              </a:rPr>
              <a:t>color/</a:t>
            </a:r>
            <a:r>
              <a:rPr lang="en-US" dirty="0" err="1" smtClean="0">
                <a:solidFill>
                  <a:srgbClr val="8A144F"/>
                </a:solidFill>
              </a:rPr>
              <a:t>custom_accent</a:t>
            </a:r>
            <a:r>
              <a:rPr lang="en-US" dirty="0">
                <a:solidFill>
                  <a:srgbClr val="8A144F"/>
                </a:solidFill>
              </a:rPr>
              <a:t>&lt;/item&gt;</a:t>
            </a:r>
            <a:endParaRPr lang="en-US" dirty="0" smtClean="0">
              <a:solidFill>
                <a:srgbClr val="8A144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A144F"/>
                </a:solidFill>
              </a:rPr>
              <a:t>&lt;/style</a:t>
            </a:r>
            <a:r>
              <a:rPr lang="en-US" dirty="0">
                <a:solidFill>
                  <a:srgbClr val="8A144F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0050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1306</Words>
  <Application>Microsoft Macintosh PowerPoint</Application>
  <PresentationFormat>On-screen Show (16:9)</PresentationFormat>
  <Paragraphs>284</Paragraphs>
  <Slides>33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Times New Roman</vt:lpstr>
      <vt:lpstr>Arial</vt:lpstr>
      <vt:lpstr>Visual Studio Live! Redmond 2014</vt:lpstr>
      <vt:lpstr>Custom Design</vt:lpstr>
      <vt:lpstr>PowerPoint Presentation</vt:lpstr>
      <vt:lpstr>Why is Design Important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Theme</vt:lpstr>
      <vt:lpstr>Elevation and Shadows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</vt:lpstr>
      <vt:lpstr>Action Bar Style</vt:lpstr>
      <vt:lpstr>Action Bar XML</vt:lpstr>
      <vt:lpstr>Action Bar Extra Menu Items</vt:lpstr>
      <vt:lpstr>Action Bar In Code</vt:lpstr>
      <vt:lpstr>Useful Links</vt:lpstr>
      <vt:lpstr>Thanks!!!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2016-05-14T16:38:20Z</dcterms:modified>
</cp:coreProperties>
</file>